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86" r:id="rId7"/>
    <p:sldId id="261" r:id="rId8"/>
    <p:sldId id="262" r:id="rId9"/>
    <p:sldId id="264" r:id="rId10"/>
    <p:sldId id="287" r:id="rId11"/>
    <p:sldId id="265" r:id="rId12"/>
    <p:sldId id="288" r:id="rId13"/>
    <p:sldId id="289" r:id="rId14"/>
    <p:sldId id="293" r:id="rId15"/>
    <p:sldId id="270" r:id="rId16"/>
    <p:sldId id="271" r:id="rId17"/>
    <p:sldId id="294" r:id="rId18"/>
    <p:sldId id="295" r:id="rId19"/>
    <p:sldId id="273" r:id="rId20"/>
    <p:sldId id="297" r:id="rId21"/>
    <p:sldId id="274" r:id="rId22"/>
    <p:sldId id="275" r:id="rId23"/>
    <p:sldId id="276" r:id="rId24"/>
    <p:sldId id="277" r:id="rId25"/>
    <p:sldId id="278" r:id="rId26"/>
    <p:sldId id="279" r:id="rId27"/>
    <p:sldId id="280" r:id="rId28"/>
    <p:sldId id="281" r:id="rId29"/>
    <p:sldId id="296" r:id="rId30"/>
    <p:sldId id="283" r:id="rId31"/>
  </p:sldIdLst>
  <p:sldSz cx="18288000" cy="10287000"/>
  <p:notesSz cx="6858000" cy="9144000"/>
  <p:embeddedFontLst>
    <p:embeddedFont>
      <p:font typeface="Radley" panose="020B0604020202020204" charset="0"/>
      <p:regular r:id="rId32"/>
    </p:embeddedFont>
    <p:embeddedFont>
      <p:font typeface="Times New Roman Bold"/>
      <p:regular r:id="rId33"/>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82" d="100"/>
          <a:sy n="82" d="100"/>
        </p:scale>
        <p:origin x="436" y="3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11.sv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47.sv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10.png"/><Relationship Id="rId7"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1.sv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0.svg"/><Relationship Id="rId4" Type="http://schemas.openxmlformats.org/officeDocument/2006/relationships/image" Target="../media/image16.jpe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26.svg"/><Relationship Id="rId5" Type="http://schemas.openxmlformats.org/officeDocument/2006/relationships/image" Target="../media/image18.svg"/><Relationship Id="rId10"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image" Target="../media/image20.sv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1.svg"/><Relationship Id="rId7" Type="http://schemas.openxmlformats.org/officeDocument/2006/relationships/image" Target="../media/image28.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5.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14287" t="-28290" b="-7076"/>
            </a:stretch>
          </a:blipFill>
        </p:spPr>
      </p:sp>
      <p:grpSp>
        <p:nvGrpSpPr>
          <p:cNvPr id="3" name="Group 3"/>
          <p:cNvGrpSpPr/>
          <p:nvPr/>
        </p:nvGrpSpPr>
        <p:grpSpPr>
          <a:xfrm>
            <a:off x="-4191627" y="-204380"/>
            <a:ext cx="20194940" cy="10287000"/>
            <a:chOff x="0" y="0"/>
            <a:chExt cx="5318832" cy="2709333"/>
          </a:xfrm>
        </p:grpSpPr>
        <p:sp>
          <p:nvSpPr>
            <p:cNvPr id="4" name="Freeform 4"/>
            <p:cNvSpPr/>
            <p:nvPr/>
          </p:nvSpPr>
          <p:spPr>
            <a:xfrm>
              <a:off x="0" y="0"/>
              <a:ext cx="5318832" cy="2709333"/>
            </a:xfrm>
            <a:custGeom>
              <a:avLst/>
              <a:gdLst/>
              <a:ahLst/>
              <a:cxnLst/>
              <a:rect l="l" t="t" r="r" b="b"/>
              <a:pathLst>
                <a:path w="5318832" h="2709333">
                  <a:moveTo>
                    <a:pt x="0" y="0"/>
                  </a:moveTo>
                  <a:lnTo>
                    <a:pt x="5318832" y="0"/>
                  </a:lnTo>
                  <a:lnTo>
                    <a:pt x="5318832" y="2709333"/>
                  </a:lnTo>
                  <a:lnTo>
                    <a:pt x="0" y="2709333"/>
                  </a:lnTo>
                  <a:close/>
                </a:path>
              </a:pathLst>
            </a:custGeom>
            <a:gradFill rotWithShape="1">
              <a:gsLst>
                <a:gs pos="0">
                  <a:srgbClr val="FFFFFF">
                    <a:alpha val="100000"/>
                  </a:srgbClr>
                </a:gs>
                <a:gs pos="33333">
                  <a:srgbClr val="FFFFFF">
                    <a:alpha val="100000"/>
                  </a:srgbClr>
                </a:gs>
                <a:gs pos="66667">
                  <a:srgbClr val="FFFFFF">
                    <a:alpha val="100000"/>
                  </a:srgbClr>
                </a:gs>
                <a:gs pos="100000">
                  <a:srgbClr val="FFFFFF">
                    <a:alpha val="0"/>
                  </a:srgbClr>
                </a:gs>
              </a:gsLst>
              <a:lin ang="0"/>
            </a:gradFill>
          </p:spPr>
        </p:sp>
        <p:sp>
          <p:nvSpPr>
            <p:cNvPr id="5" name="TextBox 5"/>
            <p:cNvSpPr txBox="1"/>
            <p:nvPr/>
          </p:nvSpPr>
          <p:spPr>
            <a:xfrm>
              <a:off x="0" y="-38100"/>
              <a:ext cx="5318832" cy="274743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5931620" flipH="1">
            <a:off x="4391614" y="-5311743"/>
            <a:ext cx="5404519" cy="10214726"/>
          </a:xfrm>
          <a:custGeom>
            <a:avLst/>
            <a:gdLst/>
            <a:ahLst/>
            <a:cxnLst/>
            <a:rect l="l" t="t" r="r" b="b"/>
            <a:pathLst>
              <a:path w="5404519" h="10214726">
                <a:moveTo>
                  <a:pt x="5404519" y="0"/>
                </a:moveTo>
                <a:lnTo>
                  <a:pt x="0" y="0"/>
                </a:lnTo>
                <a:lnTo>
                  <a:pt x="0" y="10214727"/>
                </a:lnTo>
                <a:lnTo>
                  <a:pt x="5404519" y="10214727"/>
                </a:lnTo>
                <a:lnTo>
                  <a:pt x="5404519"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Freeform 7"/>
          <p:cNvSpPr/>
          <p:nvPr/>
        </p:nvSpPr>
        <p:spPr>
          <a:xfrm rot="8510065" flipH="1" flipV="1">
            <a:off x="-220504" y="6541392"/>
            <a:ext cx="4147622" cy="7839148"/>
          </a:xfrm>
          <a:custGeom>
            <a:avLst/>
            <a:gdLst/>
            <a:ahLst/>
            <a:cxnLst/>
            <a:rect l="l" t="t" r="r" b="b"/>
            <a:pathLst>
              <a:path w="4147622" h="7839148">
                <a:moveTo>
                  <a:pt x="4147622" y="7839149"/>
                </a:moveTo>
                <a:lnTo>
                  <a:pt x="0" y="7839149"/>
                </a:lnTo>
                <a:lnTo>
                  <a:pt x="0" y="0"/>
                </a:lnTo>
                <a:lnTo>
                  <a:pt x="4147622" y="0"/>
                </a:lnTo>
                <a:lnTo>
                  <a:pt x="4147622" y="7839149"/>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rot="-823344">
            <a:off x="8558149" y="2490447"/>
            <a:ext cx="920651" cy="920651"/>
          </a:xfrm>
          <a:custGeom>
            <a:avLst/>
            <a:gdLst/>
            <a:ahLst/>
            <a:cxnLst/>
            <a:rect l="l" t="t" r="r" b="b"/>
            <a:pathLst>
              <a:path w="920651" h="920651">
                <a:moveTo>
                  <a:pt x="0" y="0"/>
                </a:moveTo>
                <a:lnTo>
                  <a:pt x="920651" y="0"/>
                </a:lnTo>
                <a:lnTo>
                  <a:pt x="920651" y="920651"/>
                </a:lnTo>
                <a:lnTo>
                  <a:pt x="0" y="9206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p:cNvGrpSpPr/>
          <p:nvPr/>
        </p:nvGrpSpPr>
        <p:grpSpPr>
          <a:xfrm>
            <a:off x="2036025" y="872188"/>
            <a:ext cx="39377" cy="3937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2E30"/>
            </a:solidFill>
          </p:spPr>
        </p:sp>
        <p:sp>
          <p:nvSpPr>
            <p:cNvPr id="11" name="TextBox 11"/>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sp>
        <p:nvSpPr>
          <p:cNvPr id="12" name="TextBox 12"/>
          <p:cNvSpPr txBox="1"/>
          <p:nvPr/>
        </p:nvSpPr>
        <p:spPr>
          <a:xfrm>
            <a:off x="714042" y="3004653"/>
            <a:ext cx="12410188" cy="2316040"/>
          </a:xfrm>
          <a:prstGeom prst="rect">
            <a:avLst/>
          </a:prstGeom>
        </p:spPr>
        <p:txBody>
          <a:bodyPr lIns="0" tIns="0" rIns="0" bIns="0" rtlCol="0" anchor="t">
            <a:spAutoFit/>
          </a:bodyPr>
          <a:lstStyle/>
          <a:p>
            <a:pPr algn="l">
              <a:lnSpc>
                <a:spcPts val="8844"/>
              </a:lnSpc>
              <a:spcBef>
                <a:spcPct val="0"/>
              </a:spcBef>
            </a:pPr>
            <a:r>
              <a:rPr lang="en-US" sz="6317" b="1" spc="-126">
                <a:solidFill>
                  <a:srgbClr val="2A2E30"/>
                </a:solidFill>
                <a:latin typeface="Times New Roman Bold"/>
                <a:ea typeface="Times New Roman Bold"/>
                <a:cs typeface="Times New Roman Bold"/>
                <a:sym typeface="Times New Roman Bold"/>
              </a:rPr>
              <a:t>Analyzing the impact of lifestyle on heart disease using data analytics</a:t>
            </a:r>
          </a:p>
        </p:txBody>
      </p:sp>
      <p:sp>
        <p:nvSpPr>
          <p:cNvPr id="13" name="TextBox 13"/>
          <p:cNvSpPr txBox="1"/>
          <p:nvPr/>
        </p:nvSpPr>
        <p:spPr>
          <a:xfrm>
            <a:off x="9574860" y="8715156"/>
            <a:ext cx="9878608" cy="2325445"/>
          </a:xfrm>
          <a:prstGeom prst="rect">
            <a:avLst/>
          </a:prstGeom>
        </p:spPr>
        <p:txBody>
          <a:bodyPr wrap="square" lIns="0" tIns="0" rIns="0" bIns="0" rtlCol="0" anchor="t">
            <a:spAutoFit/>
          </a:bodyPr>
          <a:lstStyle/>
          <a:p>
            <a:pPr algn="ctr"/>
            <a:r>
              <a:rPr lang="en-US" sz="3200" dirty="0">
                <a:solidFill>
                  <a:srgbClr val="2A2E30"/>
                </a:solidFill>
                <a:latin typeface="Radley"/>
                <a:ea typeface="Radley"/>
                <a:cs typeface="Radley"/>
                <a:sym typeface="Radley"/>
              </a:rPr>
              <a:t>Presentation by: -</a:t>
            </a:r>
          </a:p>
          <a:p>
            <a:pPr algn="ctr"/>
            <a:r>
              <a:rPr lang="en-US" sz="3200" dirty="0">
                <a:solidFill>
                  <a:srgbClr val="2A2E30"/>
                </a:solidFill>
                <a:latin typeface="Radley"/>
                <a:ea typeface="Radley"/>
                <a:cs typeface="Radley"/>
                <a:sym typeface="Radley"/>
              </a:rPr>
              <a:t>Atlantik Chaudhary</a:t>
            </a:r>
          </a:p>
          <a:p>
            <a:pPr algn="ctr"/>
            <a:r>
              <a:rPr lang="en-US" sz="3200" dirty="0">
                <a:solidFill>
                  <a:srgbClr val="2A2E30"/>
                </a:solidFill>
                <a:latin typeface="Radley"/>
                <a:ea typeface="Radley"/>
                <a:cs typeface="Radley"/>
                <a:sym typeface="Radley"/>
              </a:rPr>
              <a:t>Supriya </a:t>
            </a:r>
            <a:r>
              <a:rPr lang="en-US" sz="3200" dirty="0" err="1">
                <a:solidFill>
                  <a:srgbClr val="2A2E30"/>
                </a:solidFill>
                <a:latin typeface="Radley"/>
                <a:ea typeface="Radley"/>
                <a:cs typeface="Radley"/>
                <a:sym typeface="Radley"/>
              </a:rPr>
              <a:t>Peetani</a:t>
            </a:r>
            <a:endParaRPr lang="en-US" sz="3200" dirty="0">
              <a:solidFill>
                <a:srgbClr val="2A2E30"/>
              </a:solidFill>
              <a:latin typeface="Radley"/>
              <a:ea typeface="Radley"/>
              <a:cs typeface="Radley"/>
              <a:sym typeface="Radley"/>
            </a:endParaRPr>
          </a:p>
          <a:p>
            <a:pPr algn="ctr">
              <a:lnSpc>
                <a:spcPts val="3199"/>
              </a:lnSpc>
            </a:pPr>
            <a:endParaRPr lang="en-US" sz="3555" dirty="0">
              <a:solidFill>
                <a:srgbClr val="2A2E30"/>
              </a:solidFill>
              <a:latin typeface="Radley"/>
              <a:ea typeface="Radley"/>
              <a:cs typeface="Radley"/>
              <a:sym typeface="Radley"/>
            </a:endParaRPr>
          </a:p>
          <a:p>
            <a:pPr algn="ctr">
              <a:lnSpc>
                <a:spcPts val="3199"/>
              </a:lnSpc>
            </a:pPr>
            <a:endParaRPr lang="en-US" sz="3555" dirty="0">
              <a:solidFill>
                <a:srgbClr val="2A2E30"/>
              </a:solidFill>
              <a:latin typeface="Radley"/>
              <a:ea typeface="Radley"/>
              <a:cs typeface="Radley"/>
              <a:sym typeface="Radle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6B028-B991-79D2-47AB-94E3D3C726C3}"/>
              </a:ext>
            </a:extLst>
          </p:cNvPr>
          <p:cNvSpPr>
            <a:spLocks noGrp="1"/>
          </p:cNvSpPr>
          <p:nvPr>
            <p:ph type="title"/>
          </p:nvPr>
        </p:nvSpPr>
        <p:spPr>
          <a:xfrm>
            <a:off x="457200" y="274638"/>
            <a:ext cx="17678400" cy="9745662"/>
          </a:xfrm>
        </p:spPr>
        <p:txBody>
          <a:bodyPr>
            <a:normAutofit fontScale="90000"/>
          </a:bodyPr>
          <a:lstStyle/>
          <a:p>
            <a:r>
              <a:rPr lang="en-GB" sz="4400" b="0" dirty="0"/>
              <a:t>In the above first picture:(page: 9) there is some code regarding columns which show the columns name of the dataset. </a:t>
            </a:r>
            <a:br>
              <a:rPr lang="en-GB" sz="4400" b="0" dirty="0"/>
            </a:br>
            <a:r>
              <a:rPr lang="en-GB" sz="4400" b="0" dirty="0"/>
              <a:t>In the second picture there are statistical summary of dataset where we can see the value that indicate the different value of each columns  such as count, mean, </a:t>
            </a:r>
            <a:r>
              <a:rPr lang="en-GB" sz="4400" b="0" i="0" dirty="0">
                <a:solidFill>
                  <a:srgbClr val="040C28"/>
                </a:solidFill>
                <a:effectLst/>
                <a:latin typeface="Google Sans"/>
              </a:rPr>
              <a:t>standard deviation (STD), minimum</a:t>
            </a:r>
            <a:r>
              <a:rPr lang="en-GB" sz="4400" b="0" dirty="0">
                <a:solidFill>
                  <a:srgbClr val="040C28"/>
                </a:solidFill>
                <a:latin typeface="Google Sans"/>
              </a:rPr>
              <a:t> value (min), first quartile (25%), second quartile (50%) and last quartile (75%), along with maximum value (max). This image contains clinical and demographical data from the data set which have 1,025 patient with 14 features. </a:t>
            </a:r>
            <a:r>
              <a:rPr lang="en-GB" sz="4400" b="0" kern="100" dirty="0">
                <a:effectLst/>
                <a:latin typeface="Times New Roman" panose="02020603050405020304" pitchFamily="18" charset="0"/>
                <a:ea typeface="Aptos" panose="020B0004020202020204" pitchFamily="34" charset="0"/>
                <a:cs typeface="Times New Roman" panose="02020603050405020304" pitchFamily="18" charset="0"/>
              </a:rPr>
              <a:t>Some of the key points of the dataset are that the target variable is balanced at 51% cases of heart disease, with average cholesterol levels being high (246 mg/dL) and resting blood pressure being 131.6 mmHg. Outcomes outliers are high cholesterol values (up to 564 mg/dL) and an impossible value for "ca" (4 vessels). The factors established by the data constitute a male majority (70%) and presence of ischemia induced by exercise (mean of ST depression = 1.07). Cleaning such data for outliers, inconsistent encodings, and skewed distributions is a must for sturdy predictive modelling.</a:t>
            </a:r>
            <a:endParaRPr lang="en-GB" dirty="0"/>
          </a:p>
        </p:txBody>
      </p:sp>
    </p:spTree>
    <p:extLst>
      <p:ext uri="{BB962C8B-B14F-4D97-AF65-F5344CB8AC3E}">
        <p14:creationId xmlns:p14="http://schemas.microsoft.com/office/powerpoint/2010/main" val="2783732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817078" flipH="1">
            <a:off x="7737024" y="-5165798"/>
            <a:ext cx="5404519" cy="10214726"/>
          </a:xfrm>
          <a:custGeom>
            <a:avLst/>
            <a:gdLst/>
            <a:ahLst/>
            <a:cxnLst/>
            <a:rect l="l" t="t" r="r" b="b"/>
            <a:pathLst>
              <a:path w="5404519" h="10214726">
                <a:moveTo>
                  <a:pt x="5404519" y="0"/>
                </a:moveTo>
                <a:lnTo>
                  <a:pt x="0" y="0"/>
                </a:lnTo>
                <a:lnTo>
                  <a:pt x="0" y="10214726"/>
                </a:lnTo>
                <a:lnTo>
                  <a:pt x="5404519" y="10214726"/>
                </a:lnTo>
                <a:lnTo>
                  <a:pt x="5404519"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98120" y="1257300"/>
            <a:ext cx="17485080" cy="8867253"/>
          </a:xfrm>
          <a:custGeom>
            <a:avLst/>
            <a:gdLst/>
            <a:ahLst/>
            <a:cxnLst/>
            <a:rect l="l" t="t" r="r" b="b"/>
            <a:pathLst>
              <a:path w="11627496" h="8643284">
                <a:moveTo>
                  <a:pt x="0" y="0"/>
                </a:moveTo>
                <a:lnTo>
                  <a:pt x="11627496" y="0"/>
                </a:lnTo>
                <a:lnTo>
                  <a:pt x="11627496" y="8643284"/>
                </a:lnTo>
                <a:lnTo>
                  <a:pt x="0" y="8643284"/>
                </a:lnTo>
                <a:lnTo>
                  <a:pt x="0" y="0"/>
                </a:lnTo>
                <a:close/>
              </a:path>
            </a:pathLst>
          </a:custGeom>
          <a:blipFill>
            <a:blip r:embed="rId4"/>
            <a:stretch>
              <a:fillRect t="-316" b="-410"/>
            </a:stretch>
          </a:blipFill>
        </p:spPr>
      </p:sp>
      <p:sp>
        <p:nvSpPr>
          <p:cNvPr id="4" name="TextBox 4"/>
          <p:cNvSpPr txBox="1"/>
          <p:nvPr/>
        </p:nvSpPr>
        <p:spPr>
          <a:xfrm>
            <a:off x="498120" y="162447"/>
            <a:ext cx="13522680" cy="953403"/>
          </a:xfrm>
          <a:prstGeom prst="rect">
            <a:avLst/>
          </a:prstGeom>
        </p:spPr>
        <p:txBody>
          <a:bodyPr wrap="square" lIns="0" tIns="0" rIns="0" bIns="0" rtlCol="0" anchor="t">
            <a:spAutoFit/>
          </a:bodyPr>
          <a:lstStyle/>
          <a:p>
            <a:pPr algn="ctr">
              <a:lnSpc>
                <a:spcPts val="8119"/>
              </a:lnSpc>
              <a:spcBef>
                <a:spcPct val="0"/>
              </a:spcBef>
            </a:pPr>
            <a:r>
              <a:rPr lang="en-US" sz="5799" b="1" dirty="0">
                <a:solidFill>
                  <a:srgbClr val="000000"/>
                </a:solidFill>
                <a:latin typeface="Times New Roman Bold"/>
                <a:ea typeface="Times New Roman Bold"/>
                <a:cs typeface="Times New Roman Bold"/>
                <a:sym typeface="Times New Roman Bold"/>
              </a:rPr>
              <a:t>Correlation between Feature</a:t>
            </a:r>
            <a:r>
              <a:rPr lang="en-US" sz="5799" dirty="0">
                <a:solidFill>
                  <a:srgbClr val="000000"/>
                </a:solidFill>
                <a:latin typeface="Times New Roman"/>
                <a:ea typeface="Times New Roman"/>
                <a:cs typeface="Times New Roman"/>
                <a:sym typeface="Times New Roman"/>
              </a:rPr>
              <a: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3E88D-4BAA-3097-0E38-9EDD6B3AAFD2}"/>
              </a:ext>
            </a:extLst>
          </p:cNvPr>
          <p:cNvSpPr>
            <a:spLocks noGrp="1"/>
          </p:cNvSpPr>
          <p:nvPr>
            <p:ph type="title"/>
          </p:nvPr>
        </p:nvSpPr>
        <p:spPr>
          <a:xfrm>
            <a:off x="457200" y="274638"/>
            <a:ext cx="17678400" cy="9898062"/>
          </a:xfrm>
        </p:spPr>
        <p:txBody>
          <a:bodyPr/>
          <a:lstStyle/>
          <a:p>
            <a:r>
              <a:rPr lang="en-GB" dirty="0"/>
              <a:t>In the given above figure show the correlation between the various features where we can see the value between 1 to -1 range. if there is 1 (one) that mean perfect correlation where other feature also increase too and -1 indicate negative correlation between the feature where other features decrease too. And 0 (zero) indicate there is no correlation between the any feature of dataset. This visualization show help in identifying important relationship among various health indictor, guide further statistical analysis and feature selection for predictive modelling in healthcare analytics. Ultimately, this correlation matrix is important for understanding the complex interdependencies among variable in medical datasets. </a:t>
            </a:r>
            <a:br>
              <a:rPr lang="en-GB" dirty="0"/>
            </a:br>
            <a:r>
              <a:rPr lang="en-GB" dirty="0"/>
              <a:t>  </a:t>
            </a:r>
          </a:p>
        </p:txBody>
      </p:sp>
    </p:spTree>
    <p:extLst>
      <p:ext uri="{BB962C8B-B14F-4D97-AF65-F5344CB8AC3E}">
        <p14:creationId xmlns:p14="http://schemas.microsoft.com/office/powerpoint/2010/main" val="1208004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99644B3-9051-B1FD-217F-7F7EB465CB72}"/>
              </a:ext>
            </a:extLst>
          </p:cNvPr>
          <p:cNvSpPr>
            <a:spLocks noGrp="1"/>
          </p:cNvSpPr>
          <p:nvPr>
            <p:ph type="subTitle" idx="1"/>
          </p:nvPr>
        </p:nvSpPr>
        <p:spPr>
          <a:xfrm>
            <a:off x="685800" y="6667500"/>
            <a:ext cx="16764000" cy="2971800"/>
          </a:xfrm>
        </p:spPr>
        <p:txBody>
          <a:bodyPr/>
          <a:lstStyle/>
          <a:p>
            <a:r>
              <a:rPr lang="en-GB" dirty="0">
                <a:solidFill>
                  <a:schemeClr val="tx1"/>
                </a:solidFill>
              </a:rPr>
              <a:t>In the above figure we can indicate that comparing between female and male, Male are more affect by Heart Disease then female. </a:t>
            </a:r>
          </a:p>
        </p:txBody>
      </p:sp>
      <p:sp>
        <p:nvSpPr>
          <p:cNvPr id="4" name="Freeform 3"/>
          <p:cNvSpPr>
            <a:spLocks noGrp="1"/>
          </p:cNvSpPr>
          <p:nvPr>
            <p:ph type="ctrTitle"/>
          </p:nvPr>
        </p:nvSpPr>
        <p:spPr>
          <a:xfrm>
            <a:off x="685800" y="419100"/>
            <a:ext cx="17221200" cy="6019799"/>
          </a:xfrm>
          <a:custGeom>
            <a:avLst/>
            <a:gdLst/>
            <a:ahLst/>
            <a:cxnLst/>
            <a:rect l="l" t="t" r="r" b="b"/>
            <a:pathLst>
              <a:path w="18288000" h="6125573">
                <a:moveTo>
                  <a:pt x="0" y="0"/>
                </a:moveTo>
                <a:lnTo>
                  <a:pt x="18288000" y="0"/>
                </a:lnTo>
                <a:lnTo>
                  <a:pt x="18288000" y="6125573"/>
                </a:lnTo>
                <a:lnTo>
                  <a:pt x="0" y="6125573"/>
                </a:lnTo>
                <a:lnTo>
                  <a:pt x="0" y="0"/>
                </a:lnTo>
                <a:close/>
              </a:path>
            </a:pathLst>
          </a:custGeom>
          <a:blipFill>
            <a:blip r:embed="rId2"/>
            <a:stretch>
              <a:fillRect l="-1137" r="-1137"/>
            </a:stretch>
          </a:blipFill>
        </p:spPr>
        <p:txBody>
          <a:bodyPr/>
          <a:lstStyle/>
          <a:p>
            <a:endParaRPr lang="en-GB" dirty="0"/>
          </a:p>
        </p:txBody>
      </p:sp>
    </p:spTree>
    <p:extLst>
      <p:ext uri="{BB962C8B-B14F-4D97-AF65-F5344CB8AC3E}">
        <p14:creationId xmlns:p14="http://schemas.microsoft.com/office/powerpoint/2010/main" val="2999098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6E9C2CA-FDEF-88B4-F76C-A43756DD3D49}"/>
              </a:ext>
            </a:extLst>
          </p:cNvPr>
          <p:cNvSpPr>
            <a:spLocks noGrp="1"/>
          </p:cNvSpPr>
          <p:nvPr>
            <p:ph type="subTitle" idx="1"/>
          </p:nvPr>
        </p:nvSpPr>
        <p:spPr>
          <a:xfrm>
            <a:off x="1371600" y="6286500"/>
            <a:ext cx="16611600" cy="3352800"/>
          </a:xfrm>
        </p:spPr>
        <p:txBody>
          <a:bodyPr/>
          <a:lstStyle/>
          <a:p>
            <a:r>
              <a:rPr lang="en-GB" dirty="0"/>
              <a:t>In the given figure that from the dataset where there are more than 1000 patient, converting into the age –group in  the range of 10 (20-30). We can analysis that mostly the people from 50 to 60 age group people age affected from heart disease.  After that 40-30,age group of people. Where we can conclude that mostly heart disease are being affected in adult age. </a:t>
            </a:r>
          </a:p>
        </p:txBody>
      </p:sp>
      <p:sp>
        <p:nvSpPr>
          <p:cNvPr id="4" name="Freeform 3">
            <a:extLst>
              <a:ext uri="{FF2B5EF4-FFF2-40B4-BE49-F238E27FC236}">
                <a16:creationId xmlns:a16="http://schemas.microsoft.com/office/drawing/2014/main" id="{60875B6F-4280-3A27-5572-545174670EAF}"/>
              </a:ext>
            </a:extLst>
          </p:cNvPr>
          <p:cNvSpPr>
            <a:spLocks noGrp="1"/>
          </p:cNvSpPr>
          <p:nvPr>
            <p:ph type="ctrTitle"/>
          </p:nvPr>
        </p:nvSpPr>
        <p:spPr>
          <a:xfrm>
            <a:off x="685800" y="419099"/>
            <a:ext cx="17449800" cy="5334001"/>
          </a:xfrm>
          <a:custGeom>
            <a:avLst/>
            <a:gdLst/>
            <a:ahLst/>
            <a:cxnLst/>
            <a:rect l="l" t="t" r="r" b="b"/>
            <a:pathLst>
              <a:path w="18288000" h="6949893">
                <a:moveTo>
                  <a:pt x="0" y="0"/>
                </a:moveTo>
                <a:lnTo>
                  <a:pt x="18288000" y="0"/>
                </a:lnTo>
                <a:lnTo>
                  <a:pt x="18288000" y="6949893"/>
                </a:lnTo>
                <a:lnTo>
                  <a:pt x="0" y="6949893"/>
                </a:lnTo>
                <a:lnTo>
                  <a:pt x="0" y="0"/>
                </a:lnTo>
                <a:close/>
              </a:path>
            </a:pathLst>
          </a:custGeom>
          <a:blipFill>
            <a:blip r:embed="rId2"/>
            <a:stretch>
              <a:fillRect b="-980"/>
            </a:stretch>
          </a:blipFill>
        </p:spPr>
        <p:txBody>
          <a:bodyPr/>
          <a:lstStyle/>
          <a:p>
            <a:endParaRPr lang="en-GB" dirty="0"/>
          </a:p>
        </p:txBody>
      </p:sp>
    </p:spTree>
    <p:extLst>
      <p:ext uri="{BB962C8B-B14F-4D97-AF65-F5344CB8AC3E}">
        <p14:creationId xmlns:p14="http://schemas.microsoft.com/office/powerpoint/2010/main" val="1053986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381670" flipH="1" flipV="1">
            <a:off x="15290466" y="-4692758"/>
            <a:ext cx="5404519" cy="10214726"/>
          </a:xfrm>
          <a:custGeom>
            <a:avLst/>
            <a:gdLst/>
            <a:ahLst/>
            <a:cxnLst/>
            <a:rect l="l" t="t" r="r" b="b"/>
            <a:pathLst>
              <a:path w="5404519" h="10214726">
                <a:moveTo>
                  <a:pt x="5404518" y="10214727"/>
                </a:moveTo>
                <a:lnTo>
                  <a:pt x="0" y="10214727"/>
                </a:lnTo>
                <a:lnTo>
                  <a:pt x="0" y="0"/>
                </a:lnTo>
                <a:lnTo>
                  <a:pt x="5404518" y="0"/>
                </a:lnTo>
                <a:lnTo>
                  <a:pt x="5404518" y="10214727"/>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07577" y="846826"/>
            <a:ext cx="17472845" cy="8716274"/>
          </a:xfrm>
          <a:custGeom>
            <a:avLst/>
            <a:gdLst/>
            <a:ahLst/>
            <a:cxnLst/>
            <a:rect l="l" t="t" r="r" b="b"/>
            <a:pathLst>
              <a:path w="17472845" h="7491482">
                <a:moveTo>
                  <a:pt x="0" y="0"/>
                </a:moveTo>
                <a:lnTo>
                  <a:pt x="17472846" y="0"/>
                </a:lnTo>
                <a:lnTo>
                  <a:pt x="17472846" y="7491482"/>
                </a:lnTo>
                <a:lnTo>
                  <a:pt x="0" y="7491482"/>
                </a:lnTo>
                <a:lnTo>
                  <a:pt x="0" y="0"/>
                </a:lnTo>
                <a:close/>
              </a:path>
            </a:pathLst>
          </a:custGeom>
          <a:blipFill>
            <a:blip r:embed="rId4"/>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967294">
            <a:off x="4697380" y="5768043"/>
            <a:ext cx="5404519" cy="10214726"/>
          </a:xfrm>
          <a:custGeom>
            <a:avLst/>
            <a:gdLst/>
            <a:ahLst/>
            <a:cxnLst/>
            <a:rect l="l" t="t" r="r" b="b"/>
            <a:pathLst>
              <a:path w="5404519" h="10214726">
                <a:moveTo>
                  <a:pt x="0" y="0"/>
                </a:moveTo>
                <a:lnTo>
                  <a:pt x="5404519" y="0"/>
                </a:lnTo>
                <a:lnTo>
                  <a:pt x="5404519" y="10214726"/>
                </a:lnTo>
                <a:lnTo>
                  <a:pt x="0" y="1021472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33754" y="761391"/>
            <a:ext cx="18020491" cy="7658709"/>
          </a:xfrm>
          <a:custGeom>
            <a:avLst/>
            <a:gdLst/>
            <a:ahLst/>
            <a:cxnLst/>
            <a:rect l="l" t="t" r="r" b="b"/>
            <a:pathLst>
              <a:path w="18020491" h="7658709">
                <a:moveTo>
                  <a:pt x="0" y="0"/>
                </a:moveTo>
                <a:lnTo>
                  <a:pt x="18020492" y="0"/>
                </a:lnTo>
                <a:lnTo>
                  <a:pt x="18020492" y="7658708"/>
                </a:lnTo>
                <a:lnTo>
                  <a:pt x="0" y="7658708"/>
                </a:lnTo>
                <a:lnTo>
                  <a:pt x="0" y="0"/>
                </a:lnTo>
                <a:close/>
              </a:path>
            </a:pathLst>
          </a:custGeom>
          <a:blipFill>
            <a:blip r:embed="rId4"/>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62A3C20-87AC-EFD9-C3EA-1D246779F3E3}"/>
              </a:ext>
            </a:extLst>
          </p:cNvPr>
          <p:cNvSpPr>
            <a:spLocks noGrp="1"/>
          </p:cNvSpPr>
          <p:nvPr>
            <p:ph type="subTitle" idx="1"/>
          </p:nvPr>
        </p:nvSpPr>
        <p:spPr>
          <a:xfrm>
            <a:off x="1219200" y="5143500"/>
            <a:ext cx="15925800" cy="2743200"/>
          </a:xfrm>
        </p:spPr>
        <p:txBody>
          <a:bodyPr/>
          <a:lstStyle/>
          <a:p>
            <a:r>
              <a:rPr lang="en-GB" dirty="0"/>
              <a:t>In this figure we can conclude that chest pain have four type. The high chance of the heart disease is mainly occurred in typical Angina. </a:t>
            </a:r>
          </a:p>
        </p:txBody>
      </p:sp>
      <p:sp>
        <p:nvSpPr>
          <p:cNvPr id="4" name="Freeform 4"/>
          <p:cNvSpPr>
            <a:spLocks noGrp="1"/>
          </p:cNvSpPr>
          <p:nvPr>
            <p:ph type="ctrTitle"/>
          </p:nvPr>
        </p:nvSpPr>
        <p:spPr>
          <a:xfrm>
            <a:off x="1219200" y="419101"/>
            <a:ext cx="15925800" cy="4495799"/>
          </a:xfrm>
          <a:custGeom>
            <a:avLst/>
            <a:gdLst/>
            <a:ahLst/>
            <a:cxnLst/>
            <a:rect l="l" t="t" r="r" b="b"/>
            <a:pathLst>
              <a:path w="18240559" h="4696944">
                <a:moveTo>
                  <a:pt x="0" y="0"/>
                </a:moveTo>
                <a:lnTo>
                  <a:pt x="18240559" y="0"/>
                </a:lnTo>
                <a:lnTo>
                  <a:pt x="18240559" y="4696944"/>
                </a:lnTo>
                <a:lnTo>
                  <a:pt x="0" y="4696944"/>
                </a:lnTo>
                <a:lnTo>
                  <a:pt x="0" y="0"/>
                </a:lnTo>
                <a:close/>
              </a:path>
            </a:pathLst>
          </a:custGeom>
          <a:blipFill>
            <a:blip r:embed="rId2"/>
            <a:stretch>
              <a:fillRect/>
            </a:stretch>
          </a:blipFill>
        </p:spPr>
        <p:txBody>
          <a:bodyPr/>
          <a:lstStyle/>
          <a:p>
            <a:endParaRPr lang="en-GB" dirty="0"/>
          </a:p>
        </p:txBody>
      </p:sp>
    </p:spTree>
    <p:extLst>
      <p:ext uri="{BB962C8B-B14F-4D97-AF65-F5344CB8AC3E}">
        <p14:creationId xmlns:p14="http://schemas.microsoft.com/office/powerpoint/2010/main" val="3649361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DD19-FA90-2895-106A-0DEFD6E998A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A2218B8-B18B-47DE-A0E0-7C7C17F1C751}"/>
              </a:ext>
            </a:extLst>
          </p:cNvPr>
          <p:cNvSpPr>
            <a:spLocks noGrp="1"/>
          </p:cNvSpPr>
          <p:nvPr>
            <p:ph sz="half" idx="1"/>
          </p:nvPr>
        </p:nvSpPr>
        <p:spPr/>
        <p:txBody>
          <a:bodyPr/>
          <a:lstStyle/>
          <a:p>
            <a:endParaRPr lang="en-GB" dirty="0"/>
          </a:p>
        </p:txBody>
      </p:sp>
      <p:sp>
        <p:nvSpPr>
          <p:cNvPr id="4" name="Content Placeholder 3">
            <a:extLst>
              <a:ext uri="{FF2B5EF4-FFF2-40B4-BE49-F238E27FC236}">
                <a16:creationId xmlns:a16="http://schemas.microsoft.com/office/drawing/2014/main" id="{35554CEF-5ECE-B203-F80D-11A5153B4905}"/>
              </a:ext>
            </a:extLst>
          </p:cNvPr>
          <p:cNvSpPr>
            <a:spLocks noGrp="1"/>
          </p:cNvSpPr>
          <p:nvPr>
            <p:ph sz="half" idx="2"/>
          </p:nvPr>
        </p:nvSpPr>
        <p:spPr/>
        <p:txBody>
          <a:bodyPr/>
          <a:lstStyle/>
          <a:p>
            <a:endParaRPr lang="en-GB"/>
          </a:p>
        </p:txBody>
      </p:sp>
    </p:spTree>
    <p:extLst>
      <p:ext uri="{BB962C8B-B14F-4D97-AF65-F5344CB8AC3E}">
        <p14:creationId xmlns:p14="http://schemas.microsoft.com/office/powerpoint/2010/main" val="2235189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967294">
            <a:off x="4032262" y="6192949"/>
            <a:ext cx="5404519" cy="10214726"/>
          </a:xfrm>
          <a:custGeom>
            <a:avLst/>
            <a:gdLst/>
            <a:ahLst/>
            <a:cxnLst/>
            <a:rect l="l" t="t" r="r" b="b"/>
            <a:pathLst>
              <a:path w="5404519" h="10214726">
                <a:moveTo>
                  <a:pt x="0" y="0"/>
                </a:moveTo>
                <a:lnTo>
                  <a:pt x="5404519" y="0"/>
                </a:lnTo>
                <a:lnTo>
                  <a:pt x="5404519" y="10214727"/>
                </a:lnTo>
                <a:lnTo>
                  <a:pt x="0" y="1021472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1028700"/>
            <a:ext cx="17969223" cy="6895689"/>
          </a:xfrm>
          <a:custGeom>
            <a:avLst/>
            <a:gdLst/>
            <a:ahLst/>
            <a:cxnLst/>
            <a:rect l="l" t="t" r="r" b="b"/>
            <a:pathLst>
              <a:path w="17969223" h="6895689">
                <a:moveTo>
                  <a:pt x="0" y="0"/>
                </a:moveTo>
                <a:lnTo>
                  <a:pt x="17969223" y="0"/>
                </a:lnTo>
                <a:lnTo>
                  <a:pt x="17969223" y="6895689"/>
                </a:lnTo>
                <a:lnTo>
                  <a:pt x="0" y="6895689"/>
                </a:lnTo>
                <a:lnTo>
                  <a:pt x="0" y="0"/>
                </a:lnTo>
                <a:close/>
              </a:path>
            </a:pathLst>
          </a:custGeom>
          <a:blipFill>
            <a:blip r:embed="rId4"/>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74875" y="7084054"/>
            <a:ext cx="7847157" cy="784715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90650" y="1790700"/>
            <a:ext cx="6976882" cy="3466812"/>
            <a:chOff x="0" y="0"/>
            <a:chExt cx="817871" cy="406400"/>
          </a:xfrm>
        </p:grpSpPr>
        <p:sp>
          <p:nvSpPr>
            <p:cNvPr id="6" name="Freeform 6"/>
            <p:cNvSpPr/>
            <p:nvPr/>
          </p:nvSpPr>
          <p:spPr>
            <a:xfrm>
              <a:off x="0" y="0"/>
              <a:ext cx="817871" cy="406400"/>
            </a:xfrm>
            <a:custGeom>
              <a:avLst/>
              <a:gdLst/>
              <a:ahLst/>
              <a:cxnLst/>
              <a:rect l="l" t="t" r="r" b="b"/>
              <a:pathLst>
                <a:path w="817871" h="406400">
                  <a:moveTo>
                    <a:pt x="614671" y="0"/>
                  </a:moveTo>
                  <a:cubicBezTo>
                    <a:pt x="726901" y="0"/>
                    <a:pt x="817871" y="90970"/>
                    <a:pt x="817871" y="203200"/>
                  </a:cubicBezTo>
                  <a:cubicBezTo>
                    <a:pt x="817871" y="315430"/>
                    <a:pt x="726901" y="406400"/>
                    <a:pt x="614671" y="406400"/>
                  </a:cubicBezTo>
                  <a:lnTo>
                    <a:pt x="203200" y="406400"/>
                  </a:lnTo>
                  <a:cubicBezTo>
                    <a:pt x="90970" y="406400"/>
                    <a:pt x="0" y="315430"/>
                    <a:pt x="0" y="203200"/>
                  </a:cubicBezTo>
                  <a:cubicBezTo>
                    <a:pt x="0" y="90970"/>
                    <a:pt x="90970" y="0"/>
                    <a:pt x="203200" y="0"/>
                  </a:cubicBezTo>
                  <a:lnTo>
                    <a:pt x="614671" y="0"/>
                  </a:lnTo>
                </a:path>
              </a:pathLst>
            </a:custGeom>
            <a:blipFill>
              <a:blip r:embed="rId2"/>
              <a:stretch>
                <a:fillRect t="-17040" b="-17040"/>
              </a:stretch>
            </a:blipFill>
          </p:spPr>
        </p:sp>
      </p:grpSp>
      <p:grpSp>
        <p:nvGrpSpPr>
          <p:cNvPr id="7" name="Group 7"/>
          <p:cNvGrpSpPr/>
          <p:nvPr/>
        </p:nvGrpSpPr>
        <p:grpSpPr>
          <a:xfrm>
            <a:off x="1390650" y="5559391"/>
            <a:ext cx="6976882" cy="3466812"/>
            <a:chOff x="0" y="0"/>
            <a:chExt cx="817871" cy="406400"/>
          </a:xfrm>
        </p:grpSpPr>
        <p:sp>
          <p:nvSpPr>
            <p:cNvPr id="8" name="Freeform 8"/>
            <p:cNvSpPr/>
            <p:nvPr/>
          </p:nvSpPr>
          <p:spPr>
            <a:xfrm>
              <a:off x="0" y="0"/>
              <a:ext cx="817871" cy="406400"/>
            </a:xfrm>
            <a:custGeom>
              <a:avLst/>
              <a:gdLst/>
              <a:ahLst/>
              <a:cxnLst/>
              <a:rect l="l" t="t" r="r" b="b"/>
              <a:pathLst>
                <a:path w="817871" h="406400">
                  <a:moveTo>
                    <a:pt x="614671" y="0"/>
                  </a:moveTo>
                  <a:cubicBezTo>
                    <a:pt x="726901" y="0"/>
                    <a:pt x="817871" y="90970"/>
                    <a:pt x="817871" y="203200"/>
                  </a:cubicBezTo>
                  <a:cubicBezTo>
                    <a:pt x="817871" y="315430"/>
                    <a:pt x="726901" y="406400"/>
                    <a:pt x="614671" y="406400"/>
                  </a:cubicBezTo>
                  <a:lnTo>
                    <a:pt x="203200" y="406400"/>
                  </a:lnTo>
                  <a:cubicBezTo>
                    <a:pt x="90970" y="406400"/>
                    <a:pt x="0" y="315430"/>
                    <a:pt x="0" y="203200"/>
                  </a:cubicBezTo>
                  <a:cubicBezTo>
                    <a:pt x="0" y="90970"/>
                    <a:pt x="90970" y="0"/>
                    <a:pt x="203200" y="0"/>
                  </a:cubicBezTo>
                  <a:lnTo>
                    <a:pt x="614671" y="0"/>
                  </a:lnTo>
                </a:path>
              </a:pathLst>
            </a:custGeom>
            <a:blipFill>
              <a:blip r:embed="rId3"/>
              <a:stretch>
                <a:fillRect t="-3303" b="-30778"/>
              </a:stretch>
            </a:blipFill>
          </p:spPr>
        </p:sp>
      </p:grpSp>
      <p:grpSp>
        <p:nvGrpSpPr>
          <p:cNvPr id="9" name="Group 9"/>
          <p:cNvGrpSpPr/>
          <p:nvPr/>
        </p:nvGrpSpPr>
        <p:grpSpPr>
          <a:xfrm>
            <a:off x="574633" y="6403573"/>
            <a:ext cx="300229" cy="30022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8802047" y="5276562"/>
            <a:ext cx="474357" cy="47435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2036025" y="872188"/>
            <a:ext cx="39377" cy="3937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id="17" name="TextBox 17"/>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sp>
        <p:nvSpPr>
          <p:cNvPr id="18" name="Freeform 18"/>
          <p:cNvSpPr/>
          <p:nvPr/>
        </p:nvSpPr>
        <p:spPr>
          <a:xfrm>
            <a:off x="9775998" y="1947787"/>
            <a:ext cx="621030" cy="632989"/>
          </a:xfrm>
          <a:custGeom>
            <a:avLst/>
            <a:gdLst/>
            <a:ahLst/>
            <a:cxnLst/>
            <a:rect l="l" t="t" r="r" b="b"/>
            <a:pathLst>
              <a:path w="621030" h="632989">
                <a:moveTo>
                  <a:pt x="0" y="0"/>
                </a:moveTo>
                <a:lnTo>
                  <a:pt x="621030" y="0"/>
                </a:lnTo>
                <a:lnTo>
                  <a:pt x="621030" y="632989"/>
                </a:lnTo>
                <a:lnTo>
                  <a:pt x="0" y="6329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TextBox 19"/>
          <p:cNvSpPr txBox="1"/>
          <p:nvPr/>
        </p:nvSpPr>
        <p:spPr>
          <a:xfrm>
            <a:off x="10667879" y="1766812"/>
            <a:ext cx="6353684" cy="866694"/>
          </a:xfrm>
          <a:prstGeom prst="rect">
            <a:avLst/>
          </a:prstGeom>
        </p:spPr>
        <p:txBody>
          <a:bodyPr lIns="0" tIns="0" rIns="0" bIns="0" rtlCol="0" anchor="t">
            <a:spAutoFit/>
          </a:bodyPr>
          <a:lstStyle/>
          <a:p>
            <a:pPr algn="l">
              <a:lnSpc>
                <a:spcPts val="6304"/>
              </a:lnSpc>
              <a:spcBef>
                <a:spcPct val="0"/>
              </a:spcBef>
            </a:pPr>
            <a:r>
              <a:rPr lang="en-US" sz="4503" spc="-63">
                <a:solidFill>
                  <a:srgbClr val="171C20"/>
                </a:solidFill>
                <a:latin typeface="Times New Roman"/>
                <a:ea typeface="Times New Roman"/>
                <a:cs typeface="Times New Roman"/>
                <a:sym typeface="Times New Roman"/>
              </a:rPr>
              <a:t>Introduction</a:t>
            </a:r>
          </a:p>
        </p:txBody>
      </p:sp>
      <p:sp>
        <p:nvSpPr>
          <p:cNvPr id="20" name="TextBox 20"/>
          <p:cNvSpPr txBox="1"/>
          <p:nvPr/>
        </p:nvSpPr>
        <p:spPr>
          <a:xfrm>
            <a:off x="10667879" y="3538300"/>
            <a:ext cx="6353684" cy="866694"/>
          </a:xfrm>
          <a:prstGeom prst="rect">
            <a:avLst/>
          </a:prstGeom>
        </p:spPr>
        <p:txBody>
          <a:bodyPr lIns="0" tIns="0" rIns="0" bIns="0" rtlCol="0" anchor="t">
            <a:spAutoFit/>
          </a:bodyPr>
          <a:lstStyle/>
          <a:p>
            <a:pPr algn="l">
              <a:lnSpc>
                <a:spcPts val="6304"/>
              </a:lnSpc>
              <a:spcBef>
                <a:spcPct val="0"/>
              </a:spcBef>
            </a:pPr>
            <a:r>
              <a:rPr lang="en-US" sz="4503" spc="-63">
                <a:solidFill>
                  <a:srgbClr val="171C20"/>
                </a:solidFill>
                <a:latin typeface="Times New Roman"/>
                <a:ea typeface="Times New Roman"/>
                <a:cs typeface="Times New Roman"/>
                <a:sym typeface="Times New Roman"/>
              </a:rPr>
              <a:t>Lifestyle Factors</a:t>
            </a:r>
          </a:p>
        </p:txBody>
      </p:sp>
      <p:sp>
        <p:nvSpPr>
          <p:cNvPr id="21" name="TextBox 21"/>
          <p:cNvSpPr txBox="1"/>
          <p:nvPr/>
        </p:nvSpPr>
        <p:spPr>
          <a:xfrm>
            <a:off x="10766701" y="4424044"/>
            <a:ext cx="6353684" cy="866694"/>
          </a:xfrm>
          <a:prstGeom prst="rect">
            <a:avLst/>
          </a:prstGeom>
        </p:spPr>
        <p:txBody>
          <a:bodyPr lIns="0" tIns="0" rIns="0" bIns="0" rtlCol="0" anchor="t">
            <a:spAutoFit/>
          </a:bodyPr>
          <a:lstStyle/>
          <a:p>
            <a:pPr algn="l">
              <a:lnSpc>
                <a:spcPts val="6304"/>
              </a:lnSpc>
              <a:spcBef>
                <a:spcPct val="0"/>
              </a:spcBef>
            </a:pPr>
            <a:r>
              <a:rPr lang="en-US" sz="4503" spc="-63">
                <a:solidFill>
                  <a:srgbClr val="171C20"/>
                </a:solidFill>
                <a:latin typeface="Times New Roman"/>
                <a:ea typeface="Times New Roman"/>
                <a:cs typeface="Times New Roman"/>
                <a:sym typeface="Times New Roman"/>
              </a:rPr>
              <a:t>About Dataset</a:t>
            </a:r>
          </a:p>
        </p:txBody>
      </p:sp>
      <p:sp>
        <p:nvSpPr>
          <p:cNvPr id="22" name="TextBox 22"/>
          <p:cNvSpPr txBox="1"/>
          <p:nvPr/>
        </p:nvSpPr>
        <p:spPr>
          <a:xfrm>
            <a:off x="10905616" y="7233758"/>
            <a:ext cx="6353684" cy="866694"/>
          </a:xfrm>
          <a:prstGeom prst="rect">
            <a:avLst/>
          </a:prstGeom>
        </p:spPr>
        <p:txBody>
          <a:bodyPr lIns="0" tIns="0" rIns="0" bIns="0" rtlCol="0" anchor="t">
            <a:spAutoFit/>
          </a:bodyPr>
          <a:lstStyle/>
          <a:p>
            <a:pPr algn="l">
              <a:lnSpc>
                <a:spcPts val="6304"/>
              </a:lnSpc>
              <a:spcBef>
                <a:spcPct val="0"/>
              </a:spcBef>
            </a:pPr>
            <a:r>
              <a:rPr lang="en-US" sz="4503" spc="-63">
                <a:solidFill>
                  <a:srgbClr val="171C20"/>
                </a:solidFill>
                <a:latin typeface="Times New Roman"/>
                <a:ea typeface="Times New Roman"/>
                <a:cs typeface="Times New Roman"/>
                <a:sym typeface="Times New Roman"/>
              </a:rPr>
              <a:t>Conclusion</a:t>
            </a:r>
          </a:p>
        </p:txBody>
      </p:sp>
      <p:sp>
        <p:nvSpPr>
          <p:cNvPr id="23" name="TextBox 23"/>
          <p:cNvSpPr txBox="1"/>
          <p:nvPr/>
        </p:nvSpPr>
        <p:spPr>
          <a:xfrm>
            <a:off x="10667879" y="2652556"/>
            <a:ext cx="6353684" cy="866694"/>
          </a:xfrm>
          <a:prstGeom prst="rect">
            <a:avLst/>
          </a:prstGeom>
        </p:spPr>
        <p:txBody>
          <a:bodyPr lIns="0" tIns="0" rIns="0" bIns="0" rtlCol="0" anchor="t">
            <a:spAutoFit/>
          </a:bodyPr>
          <a:lstStyle/>
          <a:p>
            <a:pPr algn="l">
              <a:lnSpc>
                <a:spcPts val="6304"/>
              </a:lnSpc>
              <a:spcBef>
                <a:spcPct val="0"/>
              </a:spcBef>
            </a:pPr>
            <a:r>
              <a:rPr lang="en-US" sz="4503" spc="-63">
                <a:solidFill>
                  <a:srgbClr val="171C20"/>
                </a:solidFill>
                <a:latin typeface="Times New Roman"/>
                <a:ea typeface="Times New Roman"/>
                <a:cs typeface="Times New Roman"/>
                <a:sym typeface="Times New Roman"/>
              </a:rPr>
              <a:t>Objective</a:t>
            </a:r>
          </a:p>
        </p:txBody>
      </p:sp>
      <p:sp>
        <p:nvSpPr>
          <p:cNvPr id="24" name="Freeform 24"/>
          <p:cNvSpPr/>
          <p:nvPr/>
        </p:nvSpPr>
        <p:spPr>
          <a:xfrm>
            <a:off x="9775998" y="2833531"/>
            <a:ext cx="621030" cy="632989"/>
          </a:xfrm>
          <a:custGeom>
            <a:avLst/>
            <a:gdLst/>
            <a:ahLst/>
            <a:cxnLst/>
            <a:rect l="l" t="t" r="r" b="b"/>
            <a:pathLst>
              <a:path w="621030" h="632989">
                <a:moveTo>
                  <a:pt x="0" y="0"/>
                </a:moveTo>
                <a:lnTo>
                  <a:pt x="621030" y="0"/>
                </a:lnTo>
                <a:lnTo>
                  <a:pt x="621030" y="632989"/>
                </a:lnTo>
                <a:lnTo>
                  <a:pt x="0" y="6329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a:off x="9775998" y="3719275"/>
            <a:ext cx="621030" cy="632989"/>
          </a:xfrm>
          <a:custGeom>
            <a:avLst/>
            <a:gdLst/>
            <a:ahLst/>
            <a:cxnLst/>
            <a:rect l="l" t="t" r="r" b="b"/>
            <a:pathLst>
              <a:path w="621030" h="632989">
                <a:moveTo>
                  <a:pt x="0" y="0"/>
                </a:moveTo>
                <a:lnTo>
                  <a:pt x="621030" y="0"/>
                </a:lnTo>
                <a:lnTo>
                  <a:pt x="621030" y="632990"/>
                </a:lnTo>
                <a:lnTo>
                  <a:pt x="0" y="6329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Freeform 26"/>
          <p:cNvSpPr/>
          <p:nvPr/>
        </p:nvSpPr>
        <p:spPr>
          <a:xfrm>
            <a:off x="9775998" y="4643572"/>
            <a:ext cx="621030" cy="632989"/>
          </a:xfrm>
          <a:custGeom>
            <a:avLst/>
            <a:gdLst/>
            <a:ahLst/>
            <a:cxnLst/>
            <a:rect l="l" t="t" r="r" b="b"/>
            <a:pathLst>
              <a:path w="621030" h="632989">
                <a:moveTo>
                  <a:pt x="0" y="0"/>
                </a:moveTo>
                <a:lnTo>
                  <a:pt x="621030" y="0"/>
                </a:lnTo>
                <a:lnTo>
                  <a:pt x="621030" y="632990"/>
                </a:lnTo>
                <a:lnTo>
                  <a:pt x="0" y="6329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Freeform 27"/>
          <p:cNvSpPr/>
          <p:nvPr/>
        </p:nvSpPr>
        <p:spPr>
          <a:xfrm>
            <a:off x="9775998" y="5571837"/>
            <a:ext cx="621030" cy="632989"/>
          </a:xfrm>
          <a:custGeom>
            <a:avLst/>
            <a:gdLst/>
            <a:ahLst/>
            <a:cxnLst/>
            <a:rect l="l" t="t" r="r" b="b"/>
            <a:pathLst>
              <a:path w="621030" h="632989">
                <a:moveTo>
                  <a:pt x="0" y="0"/>
                </a:moveTo>
                <a:lnTo>
                  <a:pt x="621030" y="0"/>
                </a:lnTo>
                <a:lnTo>
                  <a:pt x="621030" y="632989"/>
                </a:lnTo>
                <a:lnTo>
                  <a:pt x="0" y="6329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Freeform 28"/>
          <p:cNvSpPr/>
          <p:nvPr/>
        </p:nvSpPr>
        <p:spPr>
          <a:xfrm>
            <a:off x="9775998" y="7292797"/>
            <a:ext cx="621030" cy="632989"/>
          </a:xfrm>
          <a:custGeom>
            <a:avLst/>
            <a:gdLst/>
            <a:ahLst/>
            <a:cxnLst/>
            <a:rect l="l" t="t" r="r" b="b"/>
            <a:pathLst>
              <a:path w="621030" h="632989">
                <a:moveTo>
                  <a:pt x="0" y="0"/>
                </a:moveTo>
                <a:lnTo>
                  <a:pt x="621030" y="0"/>
                </a:lnTo>
                <a:lnTo>
                  <a:pt x="621030" y="632990"/>
                </a:lnTo>
                <a:lnTo>
                  <a:pt x="0" y="6329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9" name="TextBox 29"/>
          <p:cNvSpPr txBox="1"/>
          <p:nvPr/>
        </p:nvSpPr>
        <p:spPr>
          <a:xfrm>
            <a:off x="10766701" y="5309789"/>
            <a:ext cx="6353684" cy="866694"/>
          </a:xfrm>
          <a:prstGeom prst="rect">
            <a:avLst/>
          </a:prstGeom>
        </p:spPr>
        <p:txBody>
          <a:bodyPr lIns="0" tIns="0" rIns="0" bIns="0" rtlCol="0" anchor="t">
            <a:spAutoFit/>
          </a:bodyPr>
          <a:lstStyle/>
          <a:p>
            <a:pPr algn="l">
              <a:lnSpc>
                <a:spcPts val="6304"/>
              </a:lnSpc>
              <a:spcBef>
                <a:spcPct val="0"/>
              </a:spcBef>
            </a:pPr>
            <a:r>
              <a:rPr lang="en-US" sz="4503" spc="-63">
                <a:solidFill>
                  <a:srgbClr val="171C20"/>
                </a:solidFill>
                <a:latin typeface="Times New Roman"/>
                <a:ea typeface="Times New Roman"/>
                <a:cs typeface="Times New Roman"/>
                <a:sym typeface="Times New Roman"/>
              </a:rPr>
              <a:t>Data Understanding</a:t>
            </a:r>
          </a:p>
        </p:txBody>
      </p:sp>
      <p:sp>
        <p:nvSpPr>
          <p:cNvPr id="30" name="TextBox 30"/>
          <p:cNvSpPr txBox="1"/>
          <p:nvPr/>
        </p:nvSpPr>
        <p:spPr>
          <a:xfrm>
            <a:off x="10911378" y="6206331"/>
            <a:ext cx="6353684" cy="866694"/>
          </a:xfrm>
          <a:prstGeom prst="rect">
            <a:avLst/>
          </a:prstGeom>
        </p:spPr>
        <p:txBody>
          <a:bodyPr lIns="0" tIns="0" rIns="0" bIns="0" rtlCol="0" anchor="t">
            <a:spAutoFit/>
          </a:bodyPr>
          <a:lstStyle/>
          <a:p>
            <a:pPr algn="l">
              <a:lnSpc>
                <a:spcPts val="6304"/>
              </a:lnSpc>
              <a:spcBef>
                <a:spcPct val="0"/>
              </a:spcBef>
            </a:pPr>
            <a:r>
              <a:rPr lang="en-US" sz="4503" spc="-63">
                <a:solidFill>
                  <a:srgbClr val="171C20"/>
                </a:solidFill>
                <a:latin typeface="Times New Roman"/>
                <a:ea typeface="Times New Roman"/>
                <a:cs typeface="Times New Roman"/>
                <a:sym typeface="Times New Roman"/>
              </a:rPr>
              <a:t>Data Visualization</a:t>
            </a:r>
          </a:p>
        </p:txBody>
      </p:sp>
      <p:sp>
        <p:nvSpPr>
          <p:cNvPr id="31" name="Freeform 31"/>
          <p:cNvSpPr/>
          <p:nvPr/>
        </p:nvSpPr>
        <p:spPr>
          <a:xfrm>
            <a:off x="9775998" y="6387306"/>
            <a:ext cx="621030" cy="632989"/>
          </a:xfrm>
          <a:custGeom>
            <a:avLst/>
            <a:gdLst/>
            <a:ahLst/>
            <a:cxnLst/>
            <a:rect l="l" t="t" r="r" b="b"/>
            <a:pathLst>
              <a:path w="621030" h="632989">
                <a:moveTo>
                  <a:pt x="0" y="0"/>
                </a:moveTo>
                <a:lnTo>
                  <a:pt x="621030" y="0"/>
                </a:lnTo>
                <a:lnTo>
                  <a:pt x="621030" y="632990"/>
                </a:lnTo>
                <a:lnTo>
                  <a:pt x="0" y="6329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106F0-6279-1841-E289-07D191875B4C}"/>
              </a:ext>
            </a:extLst>
          </p:cNvPr>
          <p:cNvSpPr>
            <a:spLocks noGrp="1"/>
          </p:cNvSpPr>
          <p:nvPr>
            <p:ph type="title"/>
          </p:nvPr>
        </p:nvSpPr>
        <p:spPr>
          <a:xfrm>
            <a:off x="457200" y="274638"/>
            <a:ext cx="17145000" cy="9593262"/>
          </a:xfrm>
        </p:spPr>
        <p:txBody>
          <a:bodyPr>
            <a:normAutofit/>
          </a:bodyPr>
          <a:lstStyle/>
          <a:p>
            <a:r>
              <a:rPr lang="en-GB" dirty="0"/>
              <a:t>Form dataset of the above figure, cholesterol found more in female body  than male body due to which let more affect the heart disease on female comprise to male. While analysis we can found that cholesterol is found in female body is more than 400mg/dl, where in male body we just found </a:t>
            </a:r>
            <a:r>
              <a:rPr lang="en-GB" dirty="0" err="1"/>
              <a:t>upto</a:t>
            </a:r>
            <a:r>
              <a:rPr lang="en-GB" dirty="0"/>
              <a:t> 300mg/dl</a:t>
            </a:r>
          </a:p>
        </p:txBody>
      </p:sp>
    </p:spTree>
    <p:extLst>
      <p:ext uri="{BB962C8B-B14F-4D97-AF65-F5344CB8AC3E}">
        <p14:creationId xmlns:p14="http://schemas.microsoft.com/office/powerpoint/2010/main" val="2573065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967294">
            <a:off x="1935476" y="-4539642"/>
            <a:ext cx="5404519" cy="10214726"/>
          </a:xfrm>
          <a:custGeom>
            <a:avLst/>
            <a:gdLst/>
            <a:ahLst/>
            <a:cxnLst/>
            <a:rect l="l" t="t" r="r" b="b"/>
            <a:pathLst>
              <a:path w="5404519" h="10214726">
                <a:moveTo>
                  <a:pt x="0" y="0"/>
                </a:moveTo>
                <a:lnTo>
                  <a:pt x="5404518" y="0"/>
                </a:lnTo>
                <a:lnTo>
                  <a:pt x="5404518" y="10214726"/>
                </a:lnTo>
                <a:lnTo>
                  <a:pt x="0" y="1021472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371600" y="-2628900"/>
            <a:ext cx="18288000" cy="6949440"/>
          </a:xfrm>
          <a:custGeom>
            <a:avLst/>
            <a:gdLst/>
            <a:ahLst/>
            <a:cxnLst/>
            <a:rect l="l" t="t" r="r" b="b"/>
            <a:pathLst>
              <a:path w="18288000" h="6949440">
                <a:moveTo>
                  <a:pt x="0" y="0"/>
                </a:moveTo>
                <a:lnTo>
                  <a:pt x="18288000" y="0"/>
                </a:lnTo>
                <a:lnTo>
                  <a:pt x="18288000" y="6949440"/>
                </a:lnTo>
                <a:lnTo>
                  <a:pt x="0" y="6949440"/>
                </a:lnTo>
                <a:lnTo>
                  <a:pt x="0" y="0"/>
                </a:lnTo>
                <a:close/>
              </a:path>
            </a:pathLst>
          </a:custGeom>
          <a:blipFill>
            <a:blip r:embed="rId4"/>
            <a:stretch>
              <a:fillRect/>
            </a:stretch>
          </a:blipFill>
        </p:spPr>
        <p:txBody>
          <a:bodyPr/>
          <a:lstStyle/>
          <a:p>
            <a:endParaRPr lang="en-GB"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381670" flipH="1" flipV="1">
            <a:off x="15290466" y="-4692758"/>
            <a:ext cx="5404519" cy="10214726"/>
          </a:xfrm>
          <a:custGeom>
            <a:avLst/>
            <a:gdLst/>
            <a:ahLst/>
            <a:cxnLst/>
            <a:rect l="l" t="t" r="r" b="b"/>
            <a:pathLst>
              <a:path w="5404519" h="10214726">
                <a:moveTo>
                  <a:pt x="5404518" y="10214727"/>
                </a:moveTo>
                <a:lnTo>
                  <a:pt x="0" y="10214727"/>
                </a:lnTo>
                <a:lnTo>
                  <a:pt x="0" y="0"/>
                </a:lnTo>
                <a:lnTo>
                  <a:pt x="5404518" y="0"/>
                </a:lnTo>
                <a:lnTo>
                  <a:pt x="5404518" y="10214727"/>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1359252"/>
            <a:ext cx="18288000" cy="7086600"/>
          </a:xfrm>
          <a:custGeom>
            <a:avLst/>
            <a:gdLst/>
            <a:ahLst/>
            <a:cxnLst/>
            <a:rect l="l" t="t" r="r" b="b"/>
            <a:pathLst>
              <a:path w="18288000" h="7086600">
                <a:moveTo>
                  <a:pt x="0" y="0"/>
                </a:moveTo>
                <a:lnTo>
                  <a:pt x="18288000" y="0"/>
                </a:lnTo>
                <a:lnTo>
                  <a:pt x="18288000" y="7086600"/>
                </a:lnTo>
                <a:lnTo>
                  <a:pt x="0" y="7086600"/>
                </a:lnTo>
                <a:lnTo>
                  <a:pt x="0" y="0"/>
                </a:lnTo>
                <a:close/>
              </a:path>
            </a:pathLst>
          </a:custGeom>
          <a:blipFill>
            <a:blip r:embed="rId4"/>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967294">
            <a:off x="4849780" y="5920443"/>
            <a:ext cx="5404519" cy="10214726"/>
          </a:xfrm>
          <a:custGeom>
            <a:avLst/>
            <a:gdLst/>
            <a:ahLst/>
            <a:cxnLst/>
            <a:rect l="l" t="t" r="r" b="b"/>
            <a:pathLst>
              <a:path w="5404519" h="10214726">
                <a:moveTo>
                  <a:pt x="0" y="0"/>
                </a:moveTo>
                <a:lnTo>
                  <a:pt x="5404519" y="0"/>
                </a:lnTo>
                <a:lnTo>
                  <a:pt x="5404519" y="10214726"/>
                </a:lnTo>
                <a:lnTo>
                  <a:pt x="0" y="1021472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rot="8510065" flipH="1" flipV="1">
            <a:off x="-1045111" y="10730589"/>
            <a:ext cx="4147622" cy="7839148"/>
          </a:xfrm>
          <a:custGeom>
            <a:avLst/>
            <a:gdLst/>
            <a:ahLst/>
            <a:cxnLst/>
            <a:rect l="l" t="t" r="r" b="b"/>
            <a:pathLst>
              <a:path w="4147622" h="7839148">
                <a:moveTo>
                  <a:pt x="4147622" y="7839148"/>
                </a:moveTo>
                <a:lnTo>
                  <a:pt x="0" y="7839148"/>
                </a:lnTo>
                <a:lnTo>
                  <a:pt x="0" y="0"/>
                </a:lnTo>
                <a:lnTo>
                  <a:pt x="4147622" y="0"/>
                </a:lnTo>
                <a:lnTo>
                  <a:pt x="4147622" y="7839148"/>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a:off x="212709" y="1466059"/>
            <a:ext cx="17862581" cy="6475186"/>
          </a:xfrm>
          <a:custGeom>
            <a:avLst/>
            <a:gdLst/>
            <a:ahLst/>
            <a:cxnLst/>
            <a:rect l="l" t="t" r="r" b="b"/>
            <a:pathLst>
              <a:path w="17862581" h="6475186">
                <a:moveTo>
                  <a:pt x="0" y="0"/>
                </a:moveTo>
                <a:lnTo>
                  <a:pt x="17862582" y="0"/>
                </a:lnTo>
                <a:lnTo>
                  <a:pt x="17862582" y="6475186"/>
                </a:lnTo>
                <a:lnTo>
                  <a:pt x="0" y="6475186"/>
                </a:lnTo>
                <a:lnTo>
                  <a:pt x="0" y="0"/>
                </a:lnTo>
                <a:close/>
              </a:path>
            </a:pathLst>
          </a:custGeom>
          <a:blipFill>
            <a:blip r:embed="rId6"/>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510065" flipH="1" flipV="1">
            <a:off x="15464797" y="7034425"/>
            <a:ext cx="4147622" cy="7839148"/>
          </a:xfrm>
          <a:custGeom>
            <a:avLst/>
            <a:gdLst/>
            <a:ahLst/>
            <a:cxnLst/>
            <a:rect l="l" t="t" r="r" b="b"/>
            <a:pathLst>
              <a:path w="4147622" h="7839148">
                <a:moveTo>
                  <a:pt x="4147622" y="7839148"/>
                </a:moveTo>
                <a:lnTo>
                  <a:pt x="0" y="7839148"/>
                </a:lnTo>
                <a:lnTo>
                  <a:pt x="0" y="0"/>
                </a:lnTo>
                <a:lnTo>
                  <a:pt x="4147622" y="0"/>
                </a:lnTo>
                <a:lnTo>
                  <a:pt x="4147622" y="7839148"/>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69833" y="935706"/>
            <a:ext cx="18118167" cy="6114881"/>
          </a:xfrm>
          <a:custGeom>
            <a:avLst/>
            <a:gdLst/>
            <a:ahLst/>
            <a:cxnLst/>
            <a:rect l="l" t="t" r="r" b="b"/>
            <a:pathLst>
              <a:path w="18118167" h="6114881">
                <a:moveTo>
                  <a:pt x="0" y="0"/>
                </a:moveTo>
                <a:lnTo>
                  <a:pt x="18118167" y="0"/>
                </a:lnTo>
                <a:lnTo>
                  <a:pt x="18118167" y="6114881"/>
                </a:lnTo>
                <a:lnTo>
                  <a:pt x="0" y="6114881"/>
                </a:lnTo>
                <a:lnTo>
                  <a:pt x="0" y="0"/>
                </a:lnTo>
                <a:close/>
              </a:path>
            </a:pathLst>
          </a:custGeom>
          <a:blipFill>
            <a:blip r:embed="rId4"/>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967294">
            <a:off x="4174057" y="5883362"/>
            <a:ext cx="5404519" cy="10214726"/>
          </a:xfrm>
          <a:custGeom>
            <a:avLst/>
            <a:gdLst/>
            <a:ahLst/>
            <a:cxnLst/>
            <a:rect l="l" t="t" r="r" b="b"/>
            <a:pathLst>
              <a:path w="5404519" h="10214726">
                <a:moveTo>
                  <a:pt x="0" y="0"/>
                </a:moveTo>
                <a:lnTo>
                  <a:pt x="5404519" y="0"/>
                </a:lnTo>
                <a:lnTo>
                  <a:pt x="5404519" y="10214726"/>
                </a:lnTo>
                <a:lnTo>
                  <a:pt x="0" y="1021472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22415" y="1419711"/>
            <a:ext cx="18532830" cy="6857147"/>
          </a:xfrm>
          <a:custGeom>
            <a:avLst/>
            <a:gdLst/>
            <a:ahLst/>
            <a:cxnLst/>
            <a:rect l="l" t="t" r="r" b="b"/>
            <a:pathLst>
              <a:path w="18532830" h="6857147">
                <a:moveTo>
                  <a:pt x="0" y="0"/>
                </a:moveTo>
                <a:lnTo>
                  <a:pt x="18532830" y="0"/>
                </a:lnTo>
                <a:lnTo>
                  <a:pt x="18532830" y="6857148"/>
                </a:lnTo>
                <a:lnTo>
                  <a:pt x="0" y="6857148"/>
                </a:lnTo>
                <a:lnTo>
                  <a:pt x="0" y="0"/>
                </a:lnTo>
                <a:close/>
              </a:path>
            </a:pathLst>
          </a:custGeom>
          <a:blipFill>
            <a:blip r:embed="rId4"/>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967294">
            <a:off x="3904583" y="-4841419"/>
            <a:ext cx="5404519" cy="10214726"/>
          </a:xfrm>
          <a:custGeom>
            <a:avLst/>
            <a:gdLst/>
            <a:ahLst/>
            <a:cxnLst/>
            <a:rect l="l" t="t" r="r" b="b"/>
            <a:pathLst>
              <a:path w="5404519" h="10214726">
                <a:moveTo>
                  <a:pt x="0" y="0"/>
                </a:moveTo>
                <a:lnTo>
                  <a:pt x="5404519" y="0"/>
                </a:lnTo>
                <a:lnTo>
                  <a:pt x="5404519" y="10214726"/>
                </a:lnTo>
                <a:lnTo>
                  <a:pt x="0" y="1021472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1796259"/>
            <a:ext cx="18093194" cy="6694482"/>
          </a:xfrm>
          <a:custGeom>
            <a:avLst/>
            <a:gdLst/>
            <a:ahLst/>
            <a:cxnLst/>
            <a:rect l="l" t="t" r="r" b="b"/>
            <a:pathLst>
              <a:path w="18093194" h="6694482">
                <a:moveTo>
                  <a:pt x="0" y="0"/>
                </a:moveTo>
                <a:lnTo>
                  <a:pt x="18093194" y="0"/>
                </a:lnTo>
                <a:lnTo>
                  <a:pt x="18093194" y="6694482"/>
                </a:lnTo>
                <a:lnTo>
                  <a:pt x="0" y="6694482"/>
                </a:lnTo>
                <a:lnTo>
                  <a:pt x="0" y="0"/>
                </a:lnTo>
                <a:close/>
              </a:path>
            </a:pathLst>
          </a:custGeom>
          <a:blipFill>
            <a:blip r:embed="rId4"/>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381670" flipH="1" flipV="1">
            <a:off x="15442866" y="-4540358"/>
            <a:ext cx="5404519" cy="10214726"/>
          </a:xfrm>
          <a:custGeom>
            <a:avLst/>
            <a:gdLst/>
            <a:ahLst/>
            <a:cxnLst/>
            <a:rect l="l" t="t" r="r" b="b"/>
            <a:pathLst>
              <a:path w="5404519" h="10214726">
                <a:moveTo>
                  <a:pt x="5404518" y="10214727"/>
                </a:moveTo>
                <a:lnTo>
                  <a:pt x="0" y="10214727"/>
                </a:lnTo>
                <a:lnTo>
                  <a:pt x="0" y="0"/>
                </a:lnTo>
                <a:lnTo>
                  <a:pt x="5404518" y="0"/>
                </a:lnTo>
                <a:lnTo>
                  <a:pt x="5404518" y="10214727"/>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58962" y="1501234"/>
            <a:ext cx="18145125" cy="6872466"/>
          </a:xfrm>
          <a:custGeom>
            <a:avLst/>
            <a:gdLst/>
            <a:ahLst/>
            <a:cxnLst/>
            <a:rect l="l" t="t" r="r" b="b"/>
            <a:pathLst>
              <a:path w="18145125" h="6872466">
                <a:moveTo>
                  <a:pt x="0" y="0"/>
                </a:moveTo>
                <a:lnTo>
                  <a:pt x="18145125" y="0"/>
                </a:lnTo>
                <a:lnTo>
                  <a:pt x="18145125" y="6872466"/>
                </a:lnTo>
                <a:lnTo>
                  <a:pt x="0" y="6872466"/>
                </a:lnTo>
                <a:lnTo>
                  <a:pt x="0" y="0"/>
                </a:lnTo>
                <a:close/>
              </a:path>
            </a:pathLst>
          </a:custGeom>
          <a:blipFill>
            <a:blip r:embed="rId4"/>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967294">
            <a:off x="4326457" y="6035762"/>
            <a:ext cx="5404519" cy="10214726"/>
          </a:xfrm>
          <a:custGeom>
            <a:avLst/>
            <a:gdLst/>
            <a:ahLst/>
            <a:cxnLst/>
            <a:rect l="l" t="t" r="r" b="b"/>
            <a:pathLst>
              <a:path w="5404519" h="10214726">
                <a:moveTo>
                  <a:pt x="0" y="0"/>
                </a:moveTo>
                <a:lnTo>
                  <a:pt x="5404519" y="0"/>
                </a:lnTo>
                <a:lnTo>
                  <a:pt x="5404519" y="10214726"/>
                </a:lnTo>
                <a:lnTo>
                  <a:pt x="0" y="1021472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1214541"/>
            <a:ext cx="18288000" cy="6606540"/>
          </a:xfrm>
          <a:custGeom>
            <a:avLst/>
            <a:gdLst/>
            <a:ahLst/>
            <a:cxnLst/>
            <a:rect l="l" t="t" r="r" b="b"/>
            <a:pathLst>
              <a:path w="18288000" h="6606540">
                <a:moveTo>
                  <a:pt x="0" y="0"/>
                </a:moveTo>
                <a:lnTo>
                  <a:pt x="18288000" y="0"/>
                </a:lnTo>
                <a:lnTo>
                  <a:pt x="18288000" y="6606540"/>
                </a:lnTo>
                <a:lnTo>
                  <a:pt x="0" y="6606540"/>
                </a:lnTo>
                <a:lnTo>
                  <a:pt x="0" y="0"/>
                </a:lnTo>
                <a:close/>
              </a:path>
            </a:pathLst>
          </a:custGeom>
          <a:blipFill>
            <a:blip r:embed="rId4"/>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11E64-CDC8-AA60-F438-7EC31742F7F3}"/>
              </a:ext>
            </a:extLst>
          </p:cNvPr>
          <p:cNvSpPr>
            <a:spLocks noGrp="1"/>
          </p:cNvSpPr>
          <p:nvPr>
            <p:ph type="ctrTitle"/>
          </p:nvPr>
        </p:nvSpPr>
        <p:spPr>
          <a:xfrm>
            <a:off x="685800" y="266700"/>
            <a:ext cx="6553200" cy="2305589"/>
          </a:xfrm>
        </p:spPr>
        <p:txBody>
          <a:bodyPr>
            <a:normAutofit/>
          </a:bodyPr>
          <a:lstStyle/>
          <a:p>
            <a:r>
              <a:rPr lang="en-GB" sz="6600" b="1" dirty="0">
                <a:latin typeface="Times New Roman" panose="02020603050405020304" pitchFamily="18" charset="0"/>
                <a:cs typeface="Times New Roman" panose="02020603050405020304" pitchFamily="18" charset="0"/>
              </a:rPr>
              <a:t>Conclusion</a:t>
            </a:r>
          </a:p>
        </p:txBody>
      </p:sp>
      <p:sp>
        <p:nvSpPr>
          <p:cNvPr id="3" name="Subtitle 2">
            <a:extLst>
              <a:ext uri="{FF2B5EF4-FFF2-40B4-BE49-F238E27FC236}">
                <a16:creationId xmlns:a16="http://schemas.microsoft.com/office/drawing/2014/main" id="{B375C385-0A93-8301-2F1A-2C1A5C61C0C2}"/>
              </a:ext>
            </a:extLst>
          </p:cNvPr>
          <p:cNvSpPr>
            <a:spLocks noGrp="1"/>
          </p:cNvSpPr>
          <p:nvPr>
            <p:ph type="subTitle" idx="1"/>
          </p:nvPr>
        </p:nvSpPr>
        <p:spPr>
          <a:xfrm>
            <a:off x="685800" y="2247900"/>
            <a:ext cx="17221200" cy="7772400"/>
          </a:xfrm>
        </p:spPr>
        <p:txBody>
          <a:bodyPr/>
          <a:lstStyle/>
          <a:p>
            <a:r>
              <a:rPr lang="en-GB" dirty="0"/>
              <a:t>Heart disease is one of the most very dangerous disease. In this dataset there are more than 1000 of data with fourteen features. I had compared this dataset on the basis of sex and age group on the heart disease. While analysis the dataset, I had got Heart disease is can be affected through many reason. Such as due to chest pain (CP), cholesterol, </a:t>
            </a:r>
            <a:r>
              <a:rPr lang="en-GB" dirty="0" err="1"/>
              <a:t>fbs</a:t>
            </a:r>
            <a:r>
              <a:rPr lang="en-GB" dirty="0"/>
              <a:t> etc. one major thing is that this disease is mainly in the adult age group like 50-60 in maximum number. The main causes is chest pain after that  fasting blood sugar. When we see the dataset that we can conclude in the compare between the male and female, male is victim of heart disease more than female. And in case of cp (chest pain) typical Angina pain suffer more from heart disease. And last cholesterol is also one of the major problem of heart disease. While analysing the dataset we found the chance of heart disease is high if the cholesterol is high. Additionally, the result of ECG we have found that heart beats of male is higher then female due to this cause heart disease. At last, I would like to say that in the overall the dataset  mainly the health problem related to heart is high in male compares to the female. </a:t>
            </a:r>
          </a:p>
        </p:txBody>
      </p:sp>
      <p:sp>
        <p:nvSpPr>
          <p:cNvPr id="6" name="Freeform 2">
            <a:extLst>
              <a:ext uri="{FF2B5EF4-FFF2-40B4-BE49-F238E27FC236}">
                <a16:creationId xmlns:a16="http://schemas.microsoft.com/office/drawing/2014/main" id="{4D6FA1DA-A95D-C9BD-1AB2-80292C507A70}"/>
              </a:ext>
            </a:extLst>
          </p:cNvPr>
          <p:cNvSpPr/>
          <p:nvPr/>
        </p:nvSpPr>
        <p:spPr>
          <a:xfrm rot="-4967294">
            <a:off x="7406022" y="-5812323"/>
            <a:ext cx="10963747" cy="17486993"/>
          </a:xfrm>
          <a:custGeom>
            <a:avLst/>
            <a:gdLst/>
            <a:ahLst/>
            <a:cxnLst/>
            <a:rect l="l" t="t" r="r" b="b"/>
            <a:pathLst>
              <a:path w="5404519" h="10214726">
                <a:moveTo>
                  <a:pt x="0" y="0"/>
                </a:moveTo>
                <a:lnTo>
                  <a:pt x="5404519" y="0"/>
                </a:lnTo>
                <a:lnTo>
                  <a:pt x="5404519" y="10214727"/>
                </a:lnTo>
                <a:lnTo>
                  <a:pt x="0" y="1021472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7" name="Freeform 3">
            <a:extLst>
              <a:ext uri="{FF2B5EF4-FFF2-40B4-BE49-F238E27FC236}">
                <a16:creationId xmlns:a16="http://schemas.microsoft.com/office/drawing/2014/main" id="{4907FB54-6B84-8F62-21C6-3BF1B5EEAC4E}"/>
              </a:ext>
            </a:extLst>
          </p:cNvPr>
          <p:cNvSpPr/>
          <p:nvPr/>
        </p:nvSpPr>
        <p:spPr>
          <a:xfrm>
            <a:off x="13563789" y="6631954"/>
            <a:ext cx="4487222" cy="3655046"/>
          </a:xfrm>
          <a:custGeom>
            <a:avLst/>
            <a:gdLst/>
            <a:ahLst/>
            <a:cxnLst/>
            <a:rect l="l" t="t" r="r" b="b"/>
            <a:pathLst>
              <a:path w="4487222" h="3655046">
                <a:moveTo>
                  <a:pt x="0" y="0"/>
                </a:moveTo>
                <a:lnTo>
                  <a:pt x="4487222" y="0"/>
                </a:lnTo>
                <a:lnTo>
                  <a:pt x="4487222" y="3655046"/>
                </a:lnTo>
                <a:lnTo>
                  <a:pt x="0" y="3655046"/>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3701147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931620" flipH="1">
            <a:off x="6196245" y="-6034650"/>
            <a:ext cx="5404519" cy="10214726"/>
          </a:xfrm>
          <a:custGeom>
            <a:avLst/>
            <a:gdLst/>
            <a:ahLst/>
            <a:cxnLst/>
            <a:rect l="l" t="t" r="r" b="b"/>
            <a:pathLst>
              <a:path w="5404519" h="10214726">
                <a:moveTo>
                  <a:pt x="5404519" y="0"/>
                </a:moveTo>
                <a:lnTo>
                  <a:pt x="0" y="0"/>
                </a:lnTo>
                <a:lnTo>
                  <a:pt x="0" y="10214726"/>
                </a:lnTo>
                <a:lnTo>
                  <a:pt x="5404519" y="10214726"/>
                </a:lnTo>
                <a:lnTo>
                  <a:pt x="5404519"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2283342" y="-1659732"/>
            <a:ext cx="7847157" cy="78471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9578311" y="2263847"/>
            <a:ext cx="4419073" cy="8148639"/>
            <a:chOff x="0" y="0"/>
            <a:chExt cx="660400" cy="1217758"/>
          </a:xfrm>
        </p:grpSpPr>
        <p:sp>
          <p:nvSpPr>
            <p:cNvPr id="7" name="Freeform 7"/>
            <p:cNvSpPr/>
            <p:nvPr/>
          </p:nvSpPr>
          <p:spPr>
            <a:xfrm>
              <a:off x="0" y="0"/>
              <a:ext cx="660400" cy="1217758"/>
            </a:xfrm>
            <a:custGeom>
              <a:avLst/>
              <a:gdLst/>
              <a:ahLst/>
              <a:cxnLst/>
              <a:rect l="l" t="t" r="r" b="b"/>
              <a:pathLst>
                <a:path w="660400" h="121775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7497"/>
                  </a:cubicBezTo>
                  <a:lnTo>
                    <a:pt x="660400" y="1217758"/>
                  </a:lnTo>
                  <a:lnTo>
                    <a:pt x="0" y="1217758"/>
                  </a:lnTo>
                  <a:lnTo>
                    <a:pt x="0" y="338151"/>
                  </a:lnTo>
                  <a:cubicBezTo>
                    <a:pt x="1782" y="185660"/>
                    <a:pt x="93019" y="64045"/>
                    <a:pt x="220252" y="19070"/>
                  </a:cubicBezTo>
                  <a:close/>
                </a:path>
              </a:pathLst>
            </a:custGeom>
            <a:blipFill>
              <a:blip r:embed="rId4"/>
              <a:stretch>
                <a:fillRect r="-22854"/>
              </a:stretch>
            </a:blipFill>
          </p:spPr>
        </p:sp>
      </p:grpSp>
      <p:grpSp>
        <p:nvGrpSpPr>
          <p:cNvPr id="8" name="Group 8"/>
          <p:cNvGrpSpPr/>
          <p:nvPr/>
        </p:nvGrpSpPr>
        <p:grpSpPr>
          <a:xfrm>
            <a:off x="13997384" y="2097928"/>
            <a:ext cx="4419073" cy="8148639"/>
            <a:chOff x="0" y="0"/>
            <a:chExt cx="660400" cy="1217758"/>
          </a:xfrm>
        </p:grpSpPr>
        <p:sp>
          <p:nvSpPr>
            <p:cNvPr id="9" name="Freeform 9"/>
            <p:cNvSpPr/>
            <p:nvPr/>
          </p:nvSpPr>
          <p:spPr>
            <a:xfrm>
              <a:off x="0" y="0"/>
              <a:ext cx="660400" cy="1217758"/>
            </a:xfrm>
            <a:custGeom>
              <a:avLst/>
              <a:gdLst/>
              <a:ahLst/>
              <a:cxnLst/>
              <a:rect l="l" t="t" r="r" b="b"/>
              <a:pathLst>
                <a:path w="660400" h="121775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7497"/>
                  </a:cubicBezTo>
                  <a:lnTo>
                    <a:pt x="660400" y="1217758"/>
                  </a:lnTo>
                  <a:lnTo>
                    <a:pt x="0" y="1217758"/>
                  </a:lnTo>
                  <a:lnTo>
                    <a:pt x="0" y="338151"/>
                  </a:lnTo>
                  <a:cubicBezTo>
                    <a:pt x="1782" y="185660"/>
                    <a:pt x="93019" y="64045"/>
                    <a:pt x="220252" y="19070"/>
                  </a:cubicBezTo>
                  <a:close/>
                </a:path>
              </a:pathLst>
            </a:custGeom>
            <a:blipFill>
              <a:blip r:embed="rId5"/>
              <a:stretch>
                <a:fillRect l="-3229" r="-19394"/>
              </a:stretch>
            </a:blipFill>
          </p:spPr>
        </p:sp>
      </p:grpSp>
      <p:sp>
        <p:nvSpPr>
          <p:cNvPr id="10" name="Freeform 10"/>
          <p:cNvSpPr/>
          <p:nvPr/>
        </p:nvSpPr>
        <p:spPr>
          <a:xfrm rot="-823344">
            <a:off x="910693" y="8794041"/>
            <a:ext cx="920651" cy="920651"/>
          </a:xfrm>
          <a:custGeom>
            <a:avLst/>
            <a:gdLst/>
            <a:ahLst/>
            <a:cxnLst/>
            <a:rect l="l" t="t" r="r" b="b"/>
            <a:pathLst>
              <a:path w="920651" h="920651">
                <a:moveTo>
                  <a:pt x="0" y="0"/>
                </a:moveTo>
                <a:lnTo>
                  <a:pt x="920650" y="0"/>
                </a:lnTo>
                <a:lnTo>
                  <a:pt x="920650" y="920651"/>
                </a:lnTo>
                <a:lnTo>
                  <a:pt x="0" y="92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1" name="Group 11"/>
          <p:cNvGrpSpPr/>
          <p:nvPr/>
        </p:nvGrpSpPr>
        <p:grpSpPr>
          <a:xfrm>
            <a:off x="2036025" y="872188"/>
            <a:ext cx="39377" cy="3937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id="13" name="TextBox 13"/>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sp>
        <p:nvSpPr>
          <p:cNvPr id="14" name="TextBox 14"/>
          <p:cNvSpPr txBox="1"/>
          <p:nvPr/>
        </p:nvSpPr>
        <p:spPr>
          <a:xfrm>
            <a:off x="482833" y="470331"/>
            <a:ext cx="5906073" cy="1021488"/>
          </a:xfrm>
          <a:prstGeom prst="rect">
            <a:avLst/>
          </a:prstGeom>
        </p:spPr>
        <p:txBody>
          <a:bodyPr lIns="0" tIns="0" rIns="0" bIns="0" rtlCol="0" anchor="t">
            <a:spAutoFit/>
          </a:bodyPr>
          <a:lstStyle/>
          <a:p>
            <a:pPr algn="l">
              <a:lnSpc>
                <a:spcPts val="7053"/>
              </a:lnSpc>
            </a:pPr>
            <a:r>
              <a:rPr lang="en-US" sz="6080" b="1" spc="-85">
                <a:solidFill>
                  <a:srgbClr val="000000"/>
                </a:solidFill>
                <a:latin typeface="Times New Roman Bold"/>
                <a:ea typeface="Times New Roman Bold"/>
                <a:cs typeface="Times New Roman Bold"/>
                <a:sym typeface="Times New Roman Bold"/>
              </a:rPr>
              <a:t>Introduction</a:t>
            </a:r>
          </a:p>
        </p:txBody>
      </p:sp>
      <p:sp>
        <p:nvSpPr>
          <p:cNvPr id="15" name="TextBox 15"/>
          <p:cNvSpPr txBox="1"/>
          <p:nvPr/>
        </p:nvSpPr>
        <p:spPr>
          <a:xfrm>
            <a:off x="541259" y="1617044"/>
            <a:ext cx="8893068" cy="7193581"/>
          </a:xfrm>
          <a:prstGeom prst="rect">
            <a:avLst/>
          </a:prstGeom>
        </p:spPr>
        <p:txBody>
          <a:bodyPr lIns="0" tIns="0" rIns="0" bIns="0" rtlCol="0" anchor="t">
            <a:spAutoFit/>
          </a:bodyPr>
          <a:lstStyle/>
          <a:p>
            <a:pPr algn="just">
              <a:lnSpc>
                <a:spcPts val="3553"/>
              </a:lnSpc>
            </a:pPr>
            <a:r>
              <a:rPr lang="en-US" sz="2538">
                <a:solidFill>
                  <a:srgbClr val="000000"/>
                </a:solidFill>
                <a:latin typeface="Times New Roman"/>
                <a:ea typeface="Times New Roman"/>
                <a:cs typeface="Times New Roman"/>
                <a:sym typeface="Times New Roman"/>
              </a:rPr>
              <a:t>Heart disease, or cardiovascular disease, refers to various conditions affecting the heart and blood vessels. The most common type is coronary artery disease (CAD), which occurs when arteries supplying the heart become narrowed or blocked, often leading to chest pain or heart attacks. Other forms include heart failure (when the heart can't pump blood effectively), arrhythmias (irregular heartbeats), congenital heart defects (present at birth), and valvular heart disease (issues with heart valv</a:t>
            </a:r>
          </a:p>
          <a:p>
            <a:pPr algn="just">
              <a:lnSpc>
                <a:spcPts val="3553"/>
              </a:lnSpc>
            </a:pPr>
            <a:r>
              <a:rPr lang="en-US" sz="2538">
                <a:solidFill>
                  <a:srgbClr val="000000"/>
                </a:solidFill>
                <a:latin typeface="Times New Roman"/>
                <a:ea typeface="Times New Roman"/>
                <a:cs typeface="Times New Roman"/>
                <a:sym typeface="Times New Roman"/>
              </a:rPr>
              <a:t>Major risk factors include high blood pressure, high cholesterol, smoking, obesity, diabetes, lack of exercise, and poor diet. Symptoms can include chest pain, shortness of breath, fatigue, or swelling in the legs. Prevention involves a healthy lifestyle, regular exercise, a balanced diet, and avoiding tobacco. Early diagnosis and treatment are crucial to managing heart disease and preventing serious complications like heart attacks or stroke.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14287" t="-28290" b="-7076"/>
            </a:stretch>
          </a:blipFill>
        </p:spPr>
      </p:sp>
      <p:grpSp>
        <p:nvGrpSpPr>
          <p:cNvPr id="3" name="Group 3"/>
          <p:cNvGrpSpPr/>
          <p:nvPr/>
        </p:nvGrpSpPr>
        <p:grpSpPr>
          <a:xfrm>
            <a:off x="-953771" y="0"/>
            <a:ext cx="16496626" cy="10287000"/>
            <a:chOff x="0" y="0"/>
            <a:chExt cx="4344790" cy="2709333"/>
          </a:xfrm>
        </p:grpSpPr>
        <p:sp>
          <p:nvSpPr>
            <p:cNvPr id="4" name="Freeform 4"/>
            <p:cNvSpPr/>
            <p:nvPr/>
          </p:nvSpPr>
          <p:spPr>
            <a:xfrm>
              <a:off x="0" y="0"/>
              <a:ext cx="4344791" cy="2709333"/>
            </a:xfrm>
            <a:custGeom>
              <a:avLst/>
              <a:gdLst/>
              <a:ahLst/>
              <a:cxnLst/>
              <a:rect l="l" t="t" r="r" b="b"/>
              <a:pathLst>
                <a:path w="4344791" h="2709333">
                  <a:moveTo>
                    <a:pt x="0" y="0"/>
                  </a:moveTo>
                  <a:lnTo>
                    <a:pt x="4344791" y="0"/>
                  </a:lnTo>
                  <a:lnTo>
                    <a:pt x="4344791" y="2709333"/>
                  </a:lnTo>
                  <a:lnTo>
                    <a:pt x="0" y="2709333"/>
                  </a:lnTo>
                  <a:close/>
                </a:path>
              </a:pathLst>
            </a:custGeom>
            <a:gradFill rotWithShape="1">
              <a:gsLst>
                <a:gs pos="0">
                  <a:srgbClr val="FFFFFF">
                    <a:alpha val="100000"/>
                  </a:srgbClr>
                </a:gs>
                <a:gs pos="33333">
                  <a:srgbClr val="FFFFFF">
                    <a:alpha val="100000"/>
                  </a:srgbClr>
                </a:gs>
                <a:gs pos="66667">
                  <a:srgbClr val="FFFFFF">
                    <a:alpha val="100000"/>
                  </a:srgbClr>
                </a:gs>
                <a:gs pos="100000">
                  <a:srgbClr val="FFFFFF">
                    <a:alpha val="0"/>
                  </a:srgbClr>
                </a:gs>
              </a:gsLst>
              <a:lin ang="0"/>
            </a:gradFill>
          </p:spPr>
        </p:sp>
        <p:sp>
          <p:nvSpPr>
            <p:cNvPr id="5" name="TextBox 5"/>
            <p:cNvSpPr txBox="1"/>
            <p:nvPr/>
          </p:nvSpPr>
          <p:spPr>
            <a:xfrm>
              <a:off x="0" y="-28575"/>
              <a:ext cx="4344790" cy="273790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5931620" flipH="1">
            <a:off x="5277259" y="-5894618"/>
            <a:ext cx="5404519" cy="10214726"/>
          </a:xfrm>
          <a:custGeom>
            <a:avLst/>
            <a:gdLst/>
            <a:ahLst/>
            <a:cxnLst/>
            <a:rect l="l" t="t" r="r" b="b"/>
            <a:pathLst>
              <a:path w="5404519" h="10214726">
                <a:moveTo>
                  <a:pt x="5404519" y="0"/>
                </a:moveTo>
                <a:lnTo>
                  <a:pt x="0" y="0"/>
                </a:lnTo>
                <a:lnTo>
                  <a:pt x="0" y="10214726"/>
                </a:lnTo>
                <a:lnTo>
                  <a:pt x="5404519" y="10214726"/>
                </a:lnTo>
                <a:lnTo>
                  <a:pt x="5404519"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Freeform 7"/>
          <p:cNvSpPr/>
          <p:nvPr/>
        </p:nvSpPr>
        <p:spPr>
          <a:xfrm rot="8510065" flipH="1" flipV="1">
            <a:off x="-220504" y="6541392"/>
            <a:ext cx="4147622" cy="7839148"/>
          </a:xfrm>
          <a:custGeom>
            <a:avLst/>
            <a:gdLst/>
            <a:ahLst/>
            <a:cxnLst/>
            <a:rect l="l" t="t" r="r" b="b"/>
            <a:pathLst>
              <a:path w="4147622" h="7839148">
                <a:moveTo>
                  <a:pt x="4147622" y="7839149"/>
                </a:moveTo>
                <a:lnTo>
                  <a:pt x="0" y="7839149"/>
                </a:lnTo>
                <a:lnTo>
                  <a:pt x="0" y="0"/>
                </a:lnTo>
                <a:lnTo>
                  <a:pt x="4147622" y="0"/>
                </a:lnTo>
                <a:lnTo>
                  <a:pt x="4147622" y="7839149"/>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rot="-823344">
            <a:off x="8558149" y="2490447"/>
            <a:ext cx="920651" cy="920651"/>
          </a:xfrm>
          <a:custGeom>
            <a:avLst/>
            <a:gdLst/>
            <a:ahLst/>
            <a:cxnLst/>
            <a:rect l="l" t="t" r="r" b="b"/>
            <a:pathLst>
              <a:path w="920651" h="920651">
                <a:moveTo>
                  <a:pt x="0" y="0"/>
                </a:moveTo>
                <a:lnTo>
                  <a:pt x="920651" y="0"/>
                </a:lnTo>
                <a:lnTo>
                  <a:pt x="920651" y="920651"/>
                </a:lnTo>
                <a:lnTo>
                  <a:pt x="0" y="9206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p:cNvGrpSpPr/>
          <p:nvPr/>
        </p:nvGrpSpPr>
        <p:grpSpPr>
          <a:xfrm>
            <a:off x="2036025" y="872188"/>
            <a:ext cx="39377" cy="3937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id="11" name="TextBox 11"/>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sp>
        <p:nvSpPr>
          <p:cNvPr id="12" name="Freeform 12"/>
          <p:cNvSpPr/>
          <p:nvPr/>
        </p:nvSpPr>
        <p:spPr>
          <a:xfrm>
            <a:off x="2516883" y="2950773"/>
            <a:ext cx="4979963" cy="4114800"/>
          </a:xfrm>
          <a:custGeom>
            <a:avLst/>
            <a:gdLst/>
            <a:ahLst/>
            <a:cxnLst/>
            <a:rect l="l" t="t" r="r" b="b"/>
            <a:pathLst>
              <a:path w="4979963" h="4114800">
                <a:moveTo>
                  <a:pt x="0" y="0"/>
                </a:moveTo>
                <a:lnTo>
                  <a:pt x="4979963" y="0"/>
                </a:lnTo>
                <a:lnTo>
                  <a:pt x="497996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381670" flipH="1" flipV="1">
            <a:off x="14985666" y="-4997558"/>
            <a:ext cx="5404519" cy="10214726"/>
          </a:xfrm>
          <a:custGeom>
            <a:avLst/>
            <a:gdLst/>
            <a:ahLst/>
            <a:cxnLst/>
            <a:rect l="l" t="t" r="r" b="b"/>
            <a:pathLst>
              <a:path w="5404519" h="10214726">
                <a:moveTo>
                  <a:pt x="5404518" y="10214727"/>
                </a:moveTo>
                <a:lnTo>
                  <a:pt x="0" y="10214727"/>
                </a:lnTo>
                <a:lnTo>
                  <a:pt x="0" y="0"/>
                </a:lnTo>
                <a:lnTo>
                  <a:pt x="5404518" y="0"/>
                </a:lnTo>
                <a:lnTo>
                  <a:pt x="5404518" y="10214727"/>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074875" y="7084054"/>
            <a:ext cx="7847157" cy="78471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13805" y="1445103"/>
            <a:ext cx="6620804" cy="8344193"/>
            <a:chOff x="0" y="0"/>
            <a:chExt cx="660400" cy="832301"/>
          </a:xfrm>
        </p:grpSpPr>
        <p:sp>
          <p:nvSpPr>
            <p:cNvPr id="7" name="Freeform 7"/>
            <p:cNvSpPr/>
            <p:nvPr/>
          </p:nvSpPr>
          <p:spPr>
            <a:xfrm>
              <a:off x="0" y="0"/>
              <a:ext cx="660400" cy="832302"/>
            </a:xfrm>
            <a:custGeom>
              <a:avLst/>
              <a:gdLst/>
              <a:ahLst/>
              <a:cxnLst/>
              <a:rect l="l" t="t" r="r" b="b"/>
              <a:pathLst>
                <a:path w="660400" h="832302">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935"/>
                  </a:cubicBezTo>
                  <a:lnTo>
                    <a:pt x="660400" y="832302"/>
                  </a:lnTo>
                  <a:lnTo>
                    <a:pt x="0" y="832302"/>
                  </a:lnTo>
                  <a:lnTo>
                    <a:pt x="0" y="329309"/>
                  </a:lnTo>
                  <a:cubicBezTo>
                    <a:pt x="1782" y="185660"/>
                    <a:pt x="93019" y="64045"/>
                    <a:pt x="220252" y="19070"/>
                  </a:cubicBezTo>
                  <a:close/>
                </a:path>
              </a:pathLst>
            </a:custGeom>
            <a:blipFill>
              <a:blip r:embed="rId4"/>
              <a:stretch>
                <a:fillRect l="-25519" r="-63643"/>
              </a:stretch>
            </a:blipFill>
          </p:spPr>
        </p:sp>
      </p:grpSp>
      <p:sp>
        <p:nvSpPr>
          <p:cNvPr id="8" name="Freeform 8"/>
          <p:cNvSpPr/>
          <p:nvPr/>
        </p:nvSpPr>
        <p:spPr>
          <a:xfrm rot="-823344">
            <a:off x="16410931" y="8647532"/>
            <a:ext cx="920651" cy="920651"/>
          </a:xfrm>
          <a:custGeom>
            <a:avLst/>
            <a:gdLst/>
            <a:ahLst/>
            <a:cxnLst/>
            <a:rect l="l" t="t" r="r" b="b"/>
            <a:pathLst>
              <a:path w="920651" h="920651">
                <a:moveTo>
                  <a:pt x="0" y="0"/>
                </a:moveTo>
                <a:lnTo>
                  <a:pt x="920650" y="0"/>
                </a:lnTo>
                <a:lnTo>
                  <a:pt x="920650" y="920650"/>
                </a:lnTo>
                <a:lnTo>
                  <a:pt x="0" y="9206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823344">
            <a:off x="16217030" y="8967468"/>
            <a:ext cx="920651" cy="920651"/>
          </a:xfrm>
          <a:custGeom>
            <a:avLst/>
            <a:gdLst/>
            <a:ahLst/>
            <a:cxnLst/>
            <a:rect l="l" t="t" r="r" b="b"/>
            <a:pathLst>
              <a:path w="920651" h="920651">
                <a:moveTo>
                  <a:pt x="0" y="0"/>
                </a:moveTo>
                <a:lnTo>
                  <a:pt x="920650" y="0"/>
                </a:lnTo>
                <a:lnTo>
                  <a:pt x="920650" y="920650"/>
                </a:lnTo>
                <a:lnTo>
                  <a:pt x="0" y="9206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0" name="Group 10"/>
          <p:cNvGrpSpPr/>
          <p:nvPr/>
        </p:nvGrpSpPr>
        <p:grpSpPr>
          <a:xfrm>
            <a:off x="2036025" y="872188"/>
            <a:ext cx="39377" cy="3937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id="12" name="TextBox 12"/>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sp>
        <p:nvSpPr>
          <p:cNvPr id="13" name="Freeform 13"/>
          <p:cNvSpPr/>
          <p:nvPr/>
        </p:nvSpPr>
        <p:spPr>
          <a:xfrm rot="-1175460">
            <a:off x="11182702" y="7484281"/>
            <a:ext cx="3905319" cy="4114800"/>
          </a:xfrm>
          <a:custGeom>
            <a:avLst/>
            <a:gdLst/>
            <a:ahLst/>
            <a:cxnLst/>
            <a:rect l="l" t="t" r="r" b="b"/>
            <a:pathLst>
              <a:path w="3905319" h="4114800">
                <a:moveTo>
                  <a:pt x="0" y="0"/>
                </a:moveTo>
                <a:lnTo>
                  <a:pt x="3905319" y="0"/>
                </a:lnTo>
                <a:lnTo>
                  <a:pt x="3905319" y="4114800"/>
                </a:lnTo>
                <a:lnTo>
                  <a:pt x="0" y="4114800"/>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14" name="TextBox 14"/>
          <p:cNvSpPr txBox="1"/>
          <p:nvPr/>
        </p:nvSpPr>
        <p:spPr>
          <a:xfrm>
            <a:off x="8195616" y="5125689"/>
            <a:ext cx="11010387" cy="3181350"/>
          </a:xfrm>
          <a:prstGeom prst="rect">
            <a:avLst/>
          </a:prstGeom>
        </p:spPr>
        <p:txBody>
          <a:bodyPr lIns="0" tIns="0" rIns="0" bIns="0" rtlCol="0" anchor="t">
            <a:spAutoFit/>
          </a:bodyPr>
          <a:lstStyle/>
          <a:p>
            <a:pPr algn="just">
              <a:lnSpc>
                <a:spcPts val="4199"/>
              </a:lnSpc>
              <a:spcBef>
                <a:spcPct val="0"/>
              </a:spcBef>
            </a:pPr>
            <a:r>
              <a:rPr lang="en-US" sz="2999">
                <a:solidFill>
                  <a:srgbClr val="000000"/>
                </a:solidFill>
                <a:latin typeface="Times New Roman"/>
                <a:ea typeface="Times New Roman"/>
                <a:cs typeface="Times New Roman"/>
                <a:sym typeface="Times New Roman"/>
              </a:rPr>
              <a:t>Key Objectives in Combating Heart Disease      </a:t>
            </a:r>
          </a:p>
          <a:p>
            <a:pPr algn="just">
              <a:lnSpc>
                <a:spcPts val="4199"/>
              </a:lnSpc>
              <a:spcBef>
                <a:spcPct val="0"/>
              </a:spcBef>
            </a:pPr>
            <a:r>
              <a:rPr lang="en-US" sz="2999">
                <a:solidFill>
                  <a:srgbClr val="000000"/>
                </a:solidFill>
                <a:latin typeface="Times New Roman"/>
                <a:ea typeface="Times New Roman"/>
                <a:cs typeface="Times New Roman"/>
                <a:sym typeface="Times New Roman"/>
              </a:rPr>
              <a:t>  Preventing Heart Disease and Stroke</a:t>
            </a:r>
          </a:p>
          <a:p>
            <a:pPr algn="just">
              <a:lnSpc>
                <a:spcPts val="4199"/>
              </a:lnSpc>
              <a:spcBef>
                <a:spcPct val="0"/>
              </a:spcBef>
            </a:pPr>
            <a:r>
              <a:rPr lang="en-US" sz="2999">
                <a:solidFill>
                  <a:srgbClr val="000000"/>
                </a:solidFill>
                <a:latin typeface="Times New Roman"/>
                <a:ea typeface="Times New Roman"/>
                <a:cs typeface="Times New Roman"/>
                <a:sym typeface="Times New Roman"/>
              </a:rPr>
              <a:t>  Improving Cardiovascular Health in Adults</a:t>
            </a:r>
          </a:p>
          <a:p>
            <a:pPr algn="just">
              <a:lnSpc>
                <a:spcPts val="4199"/>
              </a:lnSpc>
              <a:spcBef>
                <a:spcPct val="0"/>
              </a:spcBef>
            </a:pPr>
            <a:r>
              <a:rPr lang="en-US" sz="2999">
                <a:solidFill>
                  <a:srgbClr val="000000"/>
                </a:solidFill>
                <a:latin typeface="Times New Roman"/>
                <a:ea typeface="Times New Roman"/>
                <a:cs typeface="Times New Roman"/>
                <a:sym typeface="Times New Roman"/>
              </a:rPr>
              <a:t>  Reducing Coronary Heart Disease Deaths  </a:t>
            </a:r>
          </a:p>
          <a:p>
            <a:pPr algn="just">
              <a:lnSpc>
                <a:spcPts val="4199"/>
              </a:lnSpc>
              <a:spcBef>
                <a:spcPct val="0"/>
              </a:spcBef>
            </a:pPr>
            <a:r>
              <a:rPr lang="en-US" sz="2999">
                <a:solidFill>
                  <a:srgbClr val="000000"/>
                </a:solidFill>
                <a:latin typeface="Times New Roman"/>
                <a:ea typeface="Times New Roman"/>
                <a:cs typeface="Times New Roman"/>
                <a:sym typeface="Times New Roman"/>
              </a:rPr>
              <a:t>  Addressing Health Disparities</a:t>
            </a:r>
          </a:p>
          <a:p>
            <a:pPr algn="just">
              <a:lnSpc>
                <a:spcPts val="4199"/>
              </a:lnSpc>
              <a:spcBef>
                <a:spcPct val="0"/>
              </a:spcBef>
            </a:pPr>
            <a:r>
              <a:rPr lang="en-US" sz="2999">
                <a:solidFill>
                  <a:srgbClr val="000000"/>
                </a:solidFill>
                <a:latin typeface="Times New Roman"/>
                <a:ea typeface="Times New Roman"/>
                <a:cs typeface="Times New Roman"/>
                <a:sym typeface="Times New Roman"/>
              </a:rPr>
              <a:t>  Promoting Healthy Lifestyles  </a:t>
            </a:r>
          </a:p>
        </p:txBody>
      </p:sp>
      <p:grpSp>
        <p:nvGrpSpPr>
          <p:cNvPr id="15" name="Group 15"/>
          <p:cNvGrpSpPr/>
          <p:nvPr/>
        </p:nvGrpSpPr>
        <p:grpSpPr>
          <a:xfrm>
            <a:off x="8002638" y="5867253"/>
            <a:ext cx="192978" cy="19297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7537899" y="2430113"/>
            <a:ext cx="10150026" cy="2133601"/>
          </a:xfrm>
          <a:prstGeom prst="rect">
            <a:avLst/>
          </a:prstGeom>
        </p:spPr>
        <p:txBody>
          <a:bodyPr lIns="0" tIns="0" rIns="0" bIns="0" rtlCol="0" anchor="t">
            <a:spAutoFit/>
          </a:bodyPr>
          <a:lstStyle/>
          <a:p>
            <a:pPr algn="l">
              <a:lnSpc>
                <a:spcPts val="4199"/>
              </a:lnSpc>
              <a:spcBef>
                <a:spcPct val="0"/>
              </a:spcBef>
            </a:pPr>
            <a:r>
              <a:rPr lang="en-US" sz="2999">
                <a:solidFill>
                  <a:srgbClr val="000000"/>
                </a:solidFill>
                <a:latin typeface="Times New Roman"/>
                <a:ea typeface="Times New Roman"/>
                <a:cs typeface="Times New Roman"/>
                <a:sym typeface="Times New Roman"/>
              </a:rPr>
              <a:t>The primary objective of addressing heart disease is to reduce its prevalence, associated mortality, and improve overall cardiovascular health through prevention, early detection, and effective management strategies. </a:t>
            </a:r>
          </a:p>
        </p:txBody>
      </p:sp>
      <p:sp>
        <p:nvSpPr>
          <p:cNvPr id="19" name="TextBox 19"/>
          <p:cNvSpPr txBox="1"/>
          <p:nvPr/>
        </p:nvSpPr>
        <p:spPr>
          <a:xfrm>
            <a:off x="7537899" y="800100"/>
            <a:ext cx="4698306" cy="988219"/>
          </a:xfrm>
          <a:prstGeom prst="rect">
            <a:avLst/>
          </a:prstGeom>
        </p:spPr>
        <p:txBody>
          <a:bodyPr wrap="square" lIns="0" tIns="0" rIns="0" bIns="0" rtlCol="0" anchor="t">
            <a:spAutoFit/>
          </a:bodyPr>
          <a:lstStyle/>
          <a:p>
            <a:pPr algn="ctr">
              <a:lnSpc>
                <a:spcPts val="8399"/>
              </a:lnSpc>
              <a:spcBef>
                <a:spcPct val="0"/>
              </a:spcBef>
            </a:pPr>
            <a:r>
              <a:rPr lang="en-US" sz="5999" b="1" dirty="0">
                <a:solidFill>
                  <a:srgbClr val="000000"/>
                </a:solidFill>
                <a:latin typeface="Times New Roman Bold"/>
                <a:ea typeface="Times New Roman Bold"/>
                <a:cs typeface="Times New Roman Bold"/>
                <a:sym typeface="Times New Roman Bold"/>
              </a:rPr>
              <a:t>Objective</a:t>
            </a:r>
          </a:p>
        </p:txBody>
      </p:sp>
      <p:grpSp>
        <p:nvGrpSpPr>
          <p:cNvPr id="20" name="Group 20"/>
          <p:cNvGrpSpPr/>
          <p:nvPr/>
        </p:nvGrpSpPr>
        <p:grpSpPr>
          <a:xfrm>
            <a:off x="8092596" y="8003891"/>
            <a:ext cx="192978" cy="192978"/>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002638" y="6418464"/>
            <a:ext cx="192978" cy="192978"/>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8029716" y="6992442"/>
            <a:ext cx="196162" cy="196162"/>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8002638" y="7498166"/>
            <a:ext cx="196162" cy="196162"/>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967294">
            <a:off x="3523082" y="6387744"/>
            <a:ext cx="5404519" cy="10214726"/>
          </a:xfrm>
          <a:custGeom>
            <a:avLst/>
            <a:gdLst/>
            <a:ahLst/>
            <a:cxnLst/>
            <a:rect l="l" t="t" r="r" b="b"/>
            <a:pathLst>
              <a:path w="5404519" h="10214726">
                <a:moveTo>
                  <a:pt x="0" y="0"/>
                </a:moveTo>
                <a:lnTo>
                  <a:pt x="5404519" y="0"/>
                </a:lnTo>
                <a:lnTo>
                  <a:pt x="5404519" y="10214726"/>
                </a:lnTo>
                <a:lnTo>
                  <a:pt x="0" y="1021472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036025" y="872188"/>
            <a:ext cx="39377" cy="3937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id="5" name="TextBox 5"/>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sp>
        <p:nvSpPr>
          <p:cNvPr id="6" name="Freeform 6"/>
          <p:cNvSpPr/>
          <p:nvPr/>
        </p:nvSpPr>
        <p:spPr>
          <a:xfrm>
            <a:off x="11342357" y="132516"/>
            <a:ext cx="6569331" cy="3893648"/>
          </a:xfrm>
          <a:custGeom>
            <a:avLst/>
            <a:gdLst/>
            <a:ahLst/>
            <a:cxnLst/>
            <a:rect l="l" t="t" r="r" b="b"/>
            <a:pathLst>
              <a:path w="6569331" h="3893648">
                <a:moveTo>
                  <a:pt x="0" y="0"/>
                </a:moveTo>
                <a:lnTo>
                  <a:pt x="6569331" y="0"/>
                </a:lnTo>
                <a:lnTo>
                  <a:pt x="6569331" y="3893647"/>
                </a:lnTo>
                <a:lnTo>
                  <a:pt x="0" y="3893647"/>
                </a:lnTo>
                <a:lnTo>
                  <a:pt x="0" y="0"/>
                </a:lnTo>
                <a:close/>
              </a:path>
            </a:pathLst>
          </a:custGeom>
          <a:blipFill>
            <a:blip r:embed="rId4"/>
            <a:stretch>
              <a:fillRect l="-1042" r="-1042" b="-5993"/>
            </a:stretch>
          </a:blipFill>
        </p:spPr>
      </p:sp>
      <p:sp>
        <p:nvSpPr>
          <p:cNvPr id="7" name="Freeform 7"/>
          <p:cNvSpPr/>
          <p:nvPr/>
        </p:nvSpPr>
        <p:spPr>
          <a:xfrm>
            <a:off x="11505474" y="4235440"/>
            <a:ext cx="6782526" cy="5370147"/>
          </a:xfrm>
          <a:custGeom>
            <a:avLst/>
            <a:gdLst/>
            <a:ahLst/>
            <a:cxnLst/>
            <a:rect l="l" t="t" r="r" b="b"/>
            <a:pathLst>
              <a:path w="6782526" h="5370147">
                <a:moveTo>
                  <a:pt x="0" y="0"/>
                </a:moveTo>
                <a:lnTo>
                  <a:pt x="6782526" y="0"/>
                </a:lnTo>
                <a:lnTo>
                  <a:pt x="6782526" y="5370147"/>
                </a:lnTo>
                <a:lnTo>
                  <a:pt x="0" y="5370147"/>
                </a:lnTo>
                <a:lnTo>
                  <a:pt x="0" y="0"/>
                </a:lnTo>
                <a:close/>
              </a:path>
            </a:pathLst>
          </a:custGeom>
          <a:blipFill>
            <a:blip r:embed="rId5"/>
            <a:stretch>
              <a:fillRect/>
            </a:stretch>
          </a:blipFill>
        </p:spPr>
      </p:sp>
      <p:sp>
        <p:nvSpPr>
          <p:cNvPr id="8" name="TextBox 8"/>
          <p:cNvSpPr txBox="1"/>
          <p:nvPr/>
        </p:nvSpPr>
        <p:spPr>
          <a:xfrm>
            <a:off x="615410" y="329881"/>
            <a:ext cx="7918989" cy="1000915"/>
          </a:xfrm>
          <a:prstGeom prst="rect">
            <a:avLst/>
          </a:prstGeom>
        </p:spPr>
        <p:txBody>
          <a:bodyPr wrap="square" lIns="0" tIns="0" rIns="0" bIns="0" rtlCol="0" anchor="t">
            <a:spAutoFit/>
          </a:bodyPr>
          <a:lstStyle/>
          <a:p>
            <a:pPr algn="ctr">
              <a:lnSpc>
                <a:spcPts val="8539"/>
              </a:lnSpc>
              <a:spcBef>
                <a:spcPct val="0"/>
              </a:spcBef>
            </a:pPr>
            <a:r>
              <a:rPr lang="en-US" sz="6099" b="1" dirty="0">
                <a:solidFill>
                  <a:srgbClr val="000000"/>
                </a:solidFill>
                <a:latin typeface="Times New Roman Bold"/>
                <a:ea typeface="Times New Roman Bold"/>
                <a:cs typeface="Times New Roman Bold"/>
                <a:sym typeface="Times New Roman Bold"/>
              </a:rPr>
              <a:t>Lifestyle factors</a:t>
            </a:r>
          </a:p>
        </p:txBody>
      </p:sp>
      <p:sp>
        <p:nvSpPr>
          <p:cNvPr id="9" name="TextBox 9"/>
          <p:cNvSpPr txBox="1"/>
          <p:nvPr/>
        </p:nvSpPr>
        <p:spPr>
          <a:xfrm>
            <a:off x="615411" y="1757645"/>
            <a:ext cx="10726946" cy="3510281"/>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Times New Roman"/>
                <a:ea typeface="Times New Roman"/>
                <a:cs typeface="Times New Roman"/>
                <a:sym typeface="Times New Roman"/>
              </a:rPr>
              <a:t>Lifestyle factors like diet, physical activity, smoking, and stress significantly impact heart disease risk. An unhealthy diet high in saturated fats, sodium, and cholesterol, lack of regular exercise, smoking, and chronic stress can increase the chances of developing heart conditions. Conversely, a heart-healthy diet, regular physical activity, quitting smoking, and managing stress can help reduce the risk of heart disease. </a:t>
            </a:r>
          </a:p>
        </p:txBody>
      </p:sp>
      <p:sp>
        <p:nvSpPr>
          <p:cNvPr id="10" name="TextBox 10"/>
          <p:cNvSpPr txBox="1"/>
          <p:nvPr/>
        </p:nvSpPr>
        <p:spPr>
          <a:xfrm>
            <a:off x="615411" y="5534626"/>
            <a:ext cx="4317447" cy="2657476"/>
          </a:xfrm>
          <a:prstGeom prst="rect">
            <a:avLst/>
          </a:prstGeom>
        </p:spPr>
        <p:txBody>
          <a:bodyPr lIns="0" tIns="0" rIns="0" bIns="0" rtlCol="0" anchor="t">
            <a:spAutoFit/>
          </a:bodyPr>
          <a:lstStyle/>
          <a:p>
            <a:pPr marL="647694" lvl="1" indent="-323847" algn="just">
              <a:lnSpc>
                <a:spcPts val="4199"/>
              </a:lnSpc>
              <a:buFont typeface="Arial"/>
              <a:buChar char="•"/>
            </a:pPr>
            <a:r>
              <a:rPr lang="en-US" sz="2999">
                <a:solidFill>
                  <a:srgbClr val="000000"/>
                </a:solidFill>
                <a:latin typeface="Times New Roman"/>
                <a:ea typeface="Times New Roman"/>
                <a:cs typeface="Times New Roman"/>
                <a:sym typeface="Times New Roman"/>
              </a:rPr>
              <a:t>Diet</a:t>
            </a:r>
          </a:p>
          <a:p>
            <a:pPr marL="647694" lvl="1" indent="-323847" algn="just">
              <a:lnSpc>
                <a:spcPts val="4199"/>
              </a:lnSpc>
              <a:buFont typeface="Arial"/>
              <a:buChar char="•"/>
            </a:pPr>
            <a:r>
              <a:rPr lang="en-US" sz="2999">
                <a:solidFill>
                  <a:srgbClr val="000000"/>
                </a:solidFill>
                <a:latin typeface="Times New Roman"/>
                <a:ea typeface="Times New Roman"/>
                <a:cs typeface="Times New Roman"/>
                <a:sym typeface="Times New Roman"/>
              </a:rPr>
              <a:t>Physical Activity</a:t>
            </a:r>
          </a:p>
          <a:p>
            <a:pPr marL="647694" lvl="1" indent="-323847" algn="just">
              <a:lnSpc>
                <a:spcPts val="4199"/>
              </a:lnSpc>
              <a:buFont typeface="Arial"/>
              <a:buChar char="•"/>
            </a:pPr>
            <a:r>
              <a:rPr lang="en-US" sz="2999">
                <a:solidFill>
                  <a:srgbClr val="000000"/>
                </a:solidFill>
                <a:latin typeface="Times New Roman"/>
                <a:ea typeface="Times New Roman"/>
                <a:cs typeface="Times New Roman"/>
                <a:sym typeface="Times New Roman"/>
              </a:rPr>
              <a:t>Smoking</a:t>
            </a:r>
          </a:p>
          <a:p>
            <a:pPr marL="647694" lvl="1" indent="-323847" algn="just">
              <a:lnSpc>
                <a:spcPts val="4199"/>
              </a:lnSpc>
              <a:buFont typeface="Arial"/>
              <a:buChar char="•"/>
            </a:pPr>
            <a:r>
              <a:rPr lang="en-US" sz="2999">
                <a:solidFill>
                  <a:srgbClr val="000000"/>
                </a:solidFill>
                <a:latin typeface="Times New Roman"/>
                <a:ea typeface="Times New Roman"/>
                <a:cs typeface="Times New Roman"/>
                <a:sym typeface="Times New Roman"/>
              </a:rPr>
              <a:t>Stress</a:t>
            </a:r>
          </a:p>
          <a:p>
            <a:pPr marL="647694" lvl="1" indent="-323847" algn="just">
              <a:lnSpc>
                <a:spcPts val="4199"/>
              </a:lnSpc>
              <a:buFont typeface="Arial"/>
              <a:buChar char="•"/>
            </a:pPr>
            <a:r>
              <a:rPr lang="en-US" sz="2999">
                <a:solidFill>
                  <a:srgbClr val="000000"/>
                </a:solidFill>
                <a:latin typeface="Times New Roman"/>
                <a:ea typeface="Times New Roman"/>
                <a:cs typeface="Times New Roman"/>
                <a:sym typeface="Times New Roman"/>
              </a:rPr>
              <a:t>Other Factor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68850-2657-6DA9-80AC-457352CAA2F2}"/>
              </a:ext>
            </a:extLst>
          </p:cNvPr>
          <p:cNvSpPr>
            <a:spLocks noGrp="1"/>
          </p:cNvSpPr>
          <p:nvPr>
            <p:ph type="ctrTitle"/>
          </p:nvPr>
        </p:nvSpPr>
        <p:spPr>
          <a:xfrm>
            <a:off x="685800" y="342901"/>
            <a:ext cx="6477000" cy="1752599"/>
          </a:xfrm>
        </p:spPr>
        <p:txBody>
          <a:bodyPr/>
          <a:lstStyle/>
          <a:p>
            <a:r>
              <a:rPr lang="en-GB" b="1" dirty="0">
                <a:latin typeface="Times New Roman" panose="02020603050405020304" pitchFamily="18" charset="0"/>
                <a:cs typeface="Times New Roman" panose="02020603050405020304" pitchFamily="18" charset="0"/>
              </a:rPr>
              <a:t>About Dataset</a:t>
            </a:r>
          </a:p>
        </p:txBody>
      </p:sp>
      <p:sp>
        <p:nvSpPr>
          <p:cNvPr id="3" name="Subtitle 2">
            <a:extLst>
              <a:ext uri="{FF2B5EF4-FFF2-40B4-BE49-F238E27FC236}">
                <a16:creationId xmlns:a16="http://schemas.microsoft.com/office/drawing/2014/main" id="{4B5A165E-0C07-04B8-03E3-8348CE8369BD}"/>
              </a:ext>
            </a:extLst>
          </p:cNvPr>
          <p:cNvSpPr>
            <a:spLocks noGrp="1"/>
          </p:cNvSpPr>
          <p:nvPr>
            <p:ph type="subTitle" idx="1"/>
          </p:nvPr>
        </p:nvSpPr>
        <p:spPr>
          <a:xfrm>
            <a:off x="152400" y="1866900"/>
            <a:ext cx="17754600" cy="8077200"/>
          </a:xfrm>
        </p:spPr>
        <p:txBody>
          <a:bodyPr>
            <a:normAutofit/>
          </a:bodyPr>
          <a:lstStyle/>
          <a:p>
            <a:endParaRPr lang="en-US" dirty="0">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The dataset described in the heart.csv file seems to relate to heart disease analysis based on several medical and physiological attributes. This type of dataset is typically utilized in healthcare analytics to study risk factors for cardiovascular. The dataset usually contains features such as age, sex, chest pain type, resting blood pressure, cholesterol, fasting blood sugar, resting electrocardiographic results, maximum heart rate achieved, exercise-induced angina, and ST depression induced by exercise, along with a target variable that indicates whether or not the patient is suffering from heart disease.</a:t>
            </a:r>
            <a:br>
              <a:rPr lang="en-US" dirty="0">
                <a:solidFill>
                  <a:schemeClr val="tx1"/>
                </a:solidFill>
                <a:latin typeface="Times New Roman" panose="02020603050405020304" pitchFamily="18" charset="0"/>
                <a:cs typeface="Times New Roman" panose="02020603050405020304" pitchFamily="18" charset="0"/>
              </a:rPr>
            </a:br>
            <a:br>
              <a:rPr lang="en-US" dirty="0">
                <a:solidFill>
                  <a:schemeClr val="tx1"/>
                </a:solidFill>
                <a:latin typeface="Times New Roman" panose="02020603050405020304" pitchFamily="18" charset="0"/>
                <a:cs typeface="Times New Roman" panose="02020603050405020304" pitchFamily="18" charset="0"/>
              </a:rPr>
            </a:br>
            <a:r>
              <a:rPr lang="en-US" dirty="0">
                <a:solidFill>
                  <a:schemeClr val="tx1"/>
                </a:solidFill>
                <a:latin typeface="Times New Roman" panose="02020603050405020304" pitchFamily="18" charset="0"/>
                <a:cs typeface="Times New Roman" panose="02020603050405020304" pitchFamily="18" charset="0"/>
              </a:rPr>
              <a:t>Analyzing the dataset through data analytics will provide vital information about the patterns and correlations among these attributes and their influence on heart disease. For example, Visualization analysis may indicate whether high cholesterol and abnormal ECG readings are more often associated with the presence of heart disease. Visualization tools provide the users with a very clear understanding of the trends detected, such as histograms, boxplot, and heatmaps. </a:t>
            </a:r>
            <a:br>
              <a:rPr lang="en-US" dirty="0">
                <a:latin typeface="Times New Roman" panose="02020603050405020304" pitchFamily="18" charset="0"/>
                <a:cs typeface="Times New Roman" panose="02020603050405020304" pitchFamily="18" charset="0"/>
              </a:rPr>
            </a:b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8633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381670" flipH="1" flipV="1">
            <a:off x="14985666" y="-4997558"/>
            <a:ext cx="5404519" cy="10214726"/>
          </a:xfrm>
          <a:custGeom>
            <a:avLst/>
            <a:gdLst/>
            <a:ahLst/>
            <a:cxnLst/>
            <a:rect l="l" t="t" r="r" b="b"/>
            <a:pathLst>
              <a:path w="5404519" h="10214726">
                <a:moveTo>
                  <a:pt x="5404518" y="10214727"/>
                </a:moveTo>
                <a:lnTo>
                  <a:pt x="0" y="10214727"/>
                </a:lnTo>
                <a:lnTo>
                  <a:pt x="0" y="0"/>
                </a:lnTo>
                <a:lnTo>
                  <a:pt x="5404518" y="0"/>
                </a:lnTo>
                <a:lnTo>
                  <a:pt x="5404518" y="10214727"/>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rot="-823344">
            <a:off x="16410931" y="8647532"/>
            <a:ext cx="920651" cy="920651"/>
          </a:xfrm>
          <a:custGeom>
            <a:avLst/>
            <a:gdLst/>
            <a:ahLst/>
            <a:cxnLst/>
            <a:rect l="l" t="t" r="r" b="b"/>
            <a:pathLst>
              <a:path w="920651" h="920651">
                <a:moveTo>
                  <a:pt x="0" y="0"/>
                </a:moveTo>
                <a:lnTo>
                  <a:pt x="920650" y="0"/>
                </a:lnTo>
                <a:lnTo>
                  <a:pt x="920650" y="920650"/>
                </a:lnTo>
                <a:lnTo>
                  <a:pt x="0" y="9206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823344">
            <a:off x="16217030" y="8967468"/>
            <a:ext cx="920651" cy="920651"/>
          </a:xfrm>
          <a:custGeom>
            <a:avLst/>
            <a:gdLst/>
            <a:ahLst/>
            <a:cxnLst/>
            <a:rect l="l" t="t" r="r" b="b"/>
            <a:pathLst>
              <a:path w="920651" h="920651">
                <a:moveTo>
                  <a:pt x="0" y="0"/>
                </a:moveTo>
                <a:lnTo>
                  <a:pt x="920650" y="0"/>
                </a:lnTo>
                <a:lnTo>
                  <a:pt x="920650" y="920650"/>
                </a:lnTo>
                <a:lnTo>
                  <a:pt x="0" y="9206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2036025" y="872188"/>
            <a:ext cx="39377" cy="3937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id="7" name="TextBox 7"/>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sp>
        <p:nvSpPr>
          <p:cNvPr id="8" name="Freeform 8"/>
          <p:cNvSpPr/>
          <p:nvPr/>
        </p:nvSpPr>
        <p:spPr>
          <a:xfrm rot="-1175460">
            <a:off x="11182702" y="7484281"/>
            <a:ext cx="3905319" cy="4114800"/>
          </a:xfrm>
          <a:custGeom>
            <a:avLst/>
            <a:gdLst/>
            <a:ahLst/>
            <a:cxnLst/>
            <a:rect l="l" t="t" r="r" b="b"/>
            <a:pathLst>
              <a:path w="3905319" h="4114800">
                <a:moveTo>
                  <a:pt x="0" y="0"/>
                </a:moveTo>
                <a:lnTo>
                  <a:pt x="3905319" y="0"/>
                </a:lnTo>
                <a:lnTo>
                  <a:pt x="3905319" y="4114800"/>
                </a:lnTo>
                <a:lnTo>
                  <a:pt x="0" y="4114800"/>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476886" y="1476224"/>
            <a:ext cx="17627014" cy="8507953"/>
          </a:xfrm>
          <a:prstGeom prst="rect">
            <a:avLst/>
          </a:prstGeom>
        </p:spPr>
        <p:txBody>
          <a:bodyPr lIns="0" tIns="0" rIns="0" bIns="0" rtlCol="0" anchor="t">
            <a:spAutoFit/>
          </a:bodyPr>
          <a:lstStyle/>
          <a:p>
            <a:pPr algn="l">
              <a:lnSpc>
                <a:spcPts val="4467"/>
              </a:lnSpc>
            </a:pPr>
            <a:r>
              <a:rPr lang="en-US" sz="3191">
                <a:solidFill>
                  <a:srgbClr val="000000"/>
                </a:solidFill>
                <a:latin typeface="Times New Roman"/>
                <a:ea typeface="Times New Roman"/>
                <a:cs typeface="Times New Roman"/>
                <a:sym typeface="Times New Roman"/>
              </a:rPr>
              <a:t>  The dataset contains 1,025 entries and 14 columns, including these key features:</a:t>
            </a:r>
          </a:p>
          <a:p>
            <a:pPr marL="688984" lvl="1" indent="-344492" algn="l">
              <a:lnSpc>
                <a:spcPts val="4467"/>
              </a:lnSpc>
              <a:buFont typeface="Arial"/>
              <a:buChar char="•"/>
            </a:pPr>
            <a:r>
              <a:rPr lang="en-US" sz="3191">
                <a:solidFill>
                  <a:srgbClr val="000000"/>
                </a:solidFill>
                <a:latin typeface="Times New Roman"/>
                <a:ea typeface="Times New Roman"/>
                <a:cs typeface="Times New Roman"/>
                <a:sym typeface="Times New Roman"/>
              </a:rPr>
              <a:t>age, sex: Demographics</a:t>
            </a:r>
          </a:p>
          <a:p>
            <a:pPr marL="688984" lvl="1" indent="-344492" algn="l">
              <a:lnSpc>
                <a:spcPts val="4467"/>
              </a:lnSpc>
              <a:buFont typeface="Arial"/>
              <a:buChar char="•"/>
            </a:pPr>
            <a:r>
              <a:rPr lang="en-US" sz="3191">
                <a:solidFill>
                  <a:srgbClr val="000000"/>
                </a:solidFill>
                <a:latin typeface="Times New Roman"/>
                <a:ea typeface="Times New Roman"/>
                <a:cs typeface="Times New Roman"/>
                <a:sym typeface="Times New Roman"/>
              </a:rPr>
              <a:t>cp (chest pain type), trestbps (resting blood pressure), chol (cholesterol)</a:t>
            </a:r>
          </a:p>
          <a:p>
            <a:pPr marL="688984" lvl="1" indent="-344492" algn="l">
              <a:lnSpc>
                <a:spcPts val="4467"/>
              </a:lnSpc>
              <a:buFont typeface="Arial"/>
              <a:buChar char="•"/>
            </a:pPr>
            <a:r>
              <a:rPr lang="en-US" sz="3191">
                <a:solidFill>
                  <a:srgbClr val="000000"/>
                </a:solidFill>
                <a:latin typeface="Times New Roman"/>
                <a:ea typeface="Times New Roman"/>
                <a:cs typeface="Times New Roman"/>
                <a:sym typeface="Times New Roman"/>
              </a:rPr>
              <a:t>fbs (fasting blood sugar), restecg (resting ECG), thalach (max heart rate)</a:t>
            </a:r>
          </a:p>
          <a:p>
            <a:pPr marL="688984" lvl="1" indent="-344492" algn="l">
              <a:lnSpc>
                <a:spcPts val="4467"/>
              </a:lnSpc>
              <a:buFont typeface="Arial"/>
              <a:buChar char="•"/>
            </a:pPr>
            <a:r>
              <a:rPr lang="en-US" sz="3191">
                <a:solidFill>
                  <a:srgbClr val="000000"/>
                </a:solidFill>
                <a:latin typeface="Times New Roman"/>
                <a:ea typeface="Times New Roman"/>
                <a:cs typeface="Times New Roman"/>
                <a:sym typeface="Times New Roman"/>
              </a:rPr>
              <a:t>exang (exercise-induced angina) → lifestyle indicator</a:t>
            </a:r>
          </a:p>
          <a:p>
            <a:pPr marL="688984" lvl="1" indent="-344492" algn="l">
              <a:lnSpc>
                <a:spcPts val="4467"/>
              </a:lnSpc>
              <a:buFont typeface="Arial"/>
              <a:buChar char="•"/>
            </a:pPr>
            <a:r>
              <a:rPr lang="en-US" sz="3191">
                <a:solidFill>
                  <a:srgbClr val="000000"/>
                </a:solidFill>
                <a:latin typeface="Times New Roman"/>
                <a:ea typeface="Times New Roman"/>
                <a:cs typeface="Times New Roman"/>
                <a:sym typeface="Times New Roman"/>
              </a:rPr>
              <a:t>oldpeak (ST depression induced by exercise), slope, ca, thal</a:t>
            </a:r>
          </a:p>
          <a:p>
            <a:pPr marL="688984" lvl="1" indent="-344492" algn="l">
              <a:lnSpc>
                <a:spcPts val="4467"/>
              </a:lnSpc>
              <a:buFont typeface="Arial"/>
              <a:buChar char="•"/>
            </a:pPr>
            <a:r>
              <a:rPr lang="en-US" sz="3191">
                <a:solidFill>
                  <a:srgbClr val="000000"/>
                </a:solidFill>
                <a:latin typeface="Times New Roman"/>
                <a:ea typeface="Times New Roman"/>
                <a:cs typeface="Times New Roman"/>
                <a:sym typeface="Times New Roman"/>
              </a:rPr>
              <a:t>target: Heart disease presence (1 = yes, 0 = no)</a:t>
            </a:r>
          </a:p>
          <a:p>
            <a:pPr algn="l">
              <a:lnSpc>
                <a:spcPts val="4467"/>
              </a:lnSpc>
            </a:pPr>
            <a:endParaRPr lang="en-US" sz="3191">
              <a:solidFill>
                <a:srgbClr val="000000"/>
              </a:solidFill>
              <a:latin typeface="Times New Roman"/>
              <a:ea typeface="Times New Roman"/>
              <a:cs typeface="Times New Roman"/>
              <a:sym typeface="Times New Roman"/>
            </a:endParaRPr>
          </a:p>
          <a:p>
            <a:pPr algn="l">
              <a:lnSpc>
                <a:spcPts val="4467"/>
              </a:lnSpc>
            </a:pPr>
            <a:r>
              <a:rPr lang="en-US" sz="3191">
                <a:solidFill>
                  <a:srgbClr val="000000"/>
                </a:solidFill>
                <a:latin typeface="Times New Roman"/>
                <a:ea typeface="Times New Roman"/>
                <a:cs typeface="Times New Roman"/>
                <a:sym typeface="Times New Roman"/>
              </a:rPr>
              <a:t>Potential Lifestyle-Related Features:</a:t>
            </a:r>
          </a:p>
          <a:p>
            <a:pPr marL="688984" lvl="1" indent="-344492" algn="l">
              <a:lnSpc>
                <a:spcPts val="4467"/>
              </a:lnSpc>
              <a:buFont typeface="Arial"/>
              <a:buChar char="•"/>
            </a:pPr>
            <a:r>
              <a:rPr lang="en-US" sz="3191">
                <a:solidFill>
                  <a:srgbClr val="000000"/>
                </a:solidFill>
                <a:latin typeface="Times New Roman"/>
                <a:ea typeface="Times New Roman"/>
                <a:cs typeface="Times New Roman"/>
                <a:sym typeface="Times New Roman"/>
              </a:rPr>
              <a:t>exang (exercise-induced angina)</a:t>
            </a:r>
          </a:p>
          <a:p>
            <a:pPr marL="688984" lvl="1" indent="-344492" algn="l">
              <a:lnSpc>
                <a:spcPts val="4467"/>
              </a:lnSpc>
              <a:buFont typeface="Arial"/>
              <a:buChar char="•"/>
            </a:pPr>
            <a:r>
              <a:rPr lang="en-US" sz="3191">
                <a:solidFill>
                  <a:srgbClr val="000000"/>
                </a:solidFill>
                <a:latin typeface="Times New Roman"/>
                <a:ea typeface="Times New Roman"/>
                <a:cs typeface="Times New Roman"/>
                <a:sym typeface="Times New Roman"/>
              </a:rPr>
              <a:t>fbs (fasting blood sugar, diet-related)</a:t>
            </a:r>
          </a:p>
          <a:p>
            <a:pPr marL="688984" lvl="1" indent="-344492" algn="l">
              <a:lnSpc>
                <a:spcPts val="4467"/>
              </a:lnSpc>
              <a:buFont typeface="Arial"/>
              <a:buChar char="•"/>
            </a:pPr>
            <a:r>
              <a:rPr lang="en-US" sz="3191">
                <a:solidFill>
                  <a:srgbClr val="000000"/>
                </a:solidFill>
                <a:latin typeface="Times New Roman"/>
                <a:ea typeface="Times New Roman"/>
                <a:cs typeface="Times New Roman"/>
                <a:sym typeface="Times New Roman"/>
              </a:rPr>
              <a:t>chol (cholesterol level, diet/lifestyle-related)</a:t>
            </a:r>
          </a:p>
          <a:p>
            <a:pPr marL="688984" lvl="1" indent="-344492" algn="l">
              <a:lnSpc>
                <a:spcPts val="4467"/>
              </a:lnSpc>
              <a:buFont typeface="Arial"/>
              <a:buChar char="•"/>
            </a:pPr>
            <a:r>
              <a:rPr lang="en-US" sz="3191">
                <a:solidFill>
                  <a:srgbClr val="000000"/>
                </a:solidFill>
                <a:latin typeface="Times New Roman"/>
                <a:ea typeface="Times New Roman"/>
                <a:cs typeface="Times New Roman"/>
                <a:sym typeface="Times New Roman"/>
              </a:rPr>
              <a:t>thalach (heart rate response to exercise)</a:t>
            </a:r>
          </a:p>
          <a:p>
            <a:pPr marL="688984" lvl="1" indent="-344492" algn="l">
              <a:lnSpc>
                <a:spcPts val="4467"/>
              </a:lnSpc>
              <a:buFont typeface="Arial"/>
              <a:buChar char="•"/>
            </a:pPr>
            <a:r>
              <a:rPr lang="en-US" sz="3191">
                <a:solidFill>
                  <a:srgbClr val="000000"/>
                </a:solidFill>
                <a:latin typeface="Times New Roman"/>
                <a:ea typeface="Times New Roman"/>
                <a:cs typeface="Times New Roman"/>
                <a:sym typeface="Times New Roman"/>
              </a:rPr>
              <a:t>oldpeak (related to exercise response)</a:t>
            </a:r>
          </a:p>
          <a:p>
            <a:pPr algn="l">
              <a:lnSpc>
                <a:spcPts val="4747"/>
              </a:lnSpc>
            </a:pPr>
            <a:endParaRPr lang="en-US" sz="3191">
              <a:solidFill>
                <a:srgbClr val="000000"/>
              </a:solidFill>
              <a:latin typeface="Times New Roman"/>
              <a:ea typeface="Times New Roman"/>
              <a:cs typeface="Times New Roman"/>
              <a:sym typeface="Times New Roman"/>
            </a:endParaRPr>
          </a:p>
        </p:txBody>
      </p:sp>
      <p:sp>
        <p:nvSpPr>
          <p:cNvPr id="10" name="Freeform 10"/>
          <p:cNvSpPr/>
          <p:nvPr/>
        </p:nvSpPr>
        <p:spPr>
          <a:xfrm>
            <a:off x="13135361" y="4883687"/>
            <a:ext cx="4523055" cy="3667786"/>
          </a:xfrm>
          <a:custGeom>
            <a:avLst/>
            <a:gdLst/>
            <a:ahLst/>
            <a:cxnLst/>
            <a:rect l="l" t="t" r="r" b="b"/>
            <a:pathLst>
              <a:path w="4523055" h="3667786">
                <a:moveTo>
                  <a:pt x="0" y="0"/>
                </a:moveTo>
                <a:lnTo>
                  <a:pt x="4523055" y="0"/>
                </a:lnTo>
                <a:lnTo>
                  <a:pt x="4523055" y="3667786"/>
                </a:lnTo>
                <a:lnTo>
                  <a:pt x="0" y="36677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904274" y="347661"/>
            <a:ext cx="7553926" cy="988219"/>
          </a:xfrm>
          <a:prstGeom prst="rect">
            <a:avLst/>
          </a:prstGeom>
        </p:spPr>
        <p:txBody>
          <a:bodyPr wrap="square" lIns="0" tIns="0" rIns="0" bIns="0" rtlCol="0" anchor="t">
            <a:spAutoFit/>
          </a:bodyPr>
          <a:lstStyle/>
          <a:p>
            <a:pPr algn="ctr">
              <a:lnSpc>
                <a:spcPts val="8399"/>
              </a:lnSpc>
              <a:spcBef>
                <a:spcPct val="0"/>
              </a:spcBef>
            </a:pPr>
            <a:r>
              <a:rPr lang="en-US" sz="5999" b="1" dirty="0">
                <a:solidFill>
                  <a:srgbClr val="000000"/>
                </a:solidFill>
                <a:latin typeface="Times New Roman Bold"/>
                <a:ea typeface="Times New Roman Bold"/>
                <a:cs typeface="Times New Roman Bold"/>
                <a:sym typeface="Times New Roman Bold"/>
              </a:rPr>
              <a:t>Overview Dataset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931620" flipH="1">
            <a:off x="5277259" y="-6466118"/>
            <a:ext cx="5404519" cy="10214726"/>
          </a:xfrm>
          <a:custGeom>
            <a:avLst/>
            <a:gdLst/>
            <a:ahLst/>
            <a:cxnLst/>
            <a:rect l="l" t="t" r="r" b="b"/>
            <a:pathLst>
              <a:path w="5404519" h="10214726">
                <a:moveTo>
                  <a:pt x="5404519" y="0"/>
                </a:moveTo>
                <a:lnTo>
                  <a:pt x="0" y="0"/>
                </a:lnTo>
                <a:lnTo>
                  <a:pt x="0" y="10214726"/>
                </a:lnTo>
                <a:lnTo>
                  <a:pt x="5404519" y="10214726"/>
                </a:lnTo>
                <a:lnTo>
                  <a:pt x="5404519"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rot="-823344">
            <a:off x="910693" y="8794041"/>
            <a:ext cx="920651" cy="920651"/>
          </a:xfrm>
          <a:custGeom>
            <a:avLst/>
            <a:gdLst/>
            <a:ahLst/>
            <a:cxnLst/>
            <a:rect l="l" t="t" r="r" b="b"/>
            <a:pathLst>
              <a:path w="920651" h="920651">
                <a:moveTo>
                  <a:pt x="0" y="0"/>
                </a:moveTo>
                <a:lnTo>
                  <a:pt x="920650" y="0"/>
                </a:lnTo>
                <a:lnTo>
                  <a:pt x="920650" y="920651"/>
                </a:lnTo>
                <a:lnTo>
                  <a:pt x="0" y="92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2036025" y="872188"/>
            <a:ext cx="39377" cy="3937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id="6" name="TextBox 6"/>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sp>
        <p:nvSpPr>
          <p:cNvPr id="7" name="Freeform 7"/>
          <p:cNvSpPr/>
          <p:nvPr/>
        </p:nvSpPr>
        <p:spPr>
          <a:xfrm>
            <a:off x="16997119" y="693219"/>
            <a:ext cx="433631" cy="288907"/>
          </a:xfrm>
          <a:custGeom>
            <a:avLst/>
            <a:gdLst/>
            <a:ahLst/>
            <a:cxnLst/>
            <a:rect l="l" t="t" r="r" b="b"/>
            <a:pathLst>
              <a:path w="433631" h="288907">
                <a:moveTo>
                  <a:pt x="0" y="0"/>
                </a:moveTo>
                <a:lnTo>
                  <a:pt x="433631" y="0"/>
                </a:lnTo>
                <a:lnTo>
                  <a:pt x="433631" y="288906"/>
                </a:lnTo>
                <a:lnTo>
                  <a:pt x="0" y="2889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670062" y="2097928"/>
            <a:ext cx="16947876" cy="7679765"/>
          </a:xfrm>
          <a:custGeom>
            <a:avLst/>
            <a:gdLst/>
            <a:ahLst/>
            <a:cxnLst/>
            <a:rect l="l" t="t" r="r" b="b"/>
            <a:pathLst>
              <a:path w="16947876" h="7679765">
                <a:moveTo>
                  <a:pt x="0" y="0"/>
                </a:moveTo>
                <a:lnTo>
                  <a:pt x="16947876" y="0"/>
                </a:lnTo>
                <a:lnTo>
                  <a:pt x="16947876" y="7679765"/>
                </a:lnTo>
                <a:lnTo>
                  <a:pt x="0" y="7679765"/>
                </a:lnTo>
                <a:lnTo>
                  <a:pt x="0" y="0"/>
                </a:lnTo>
                <a:close/>
              </a:path>
            </a:pathLst>
          </a:custGeom>
          <a:blipFill>
            <a:blip r:embed="rId8"/>
            <a:stretch>
              <a:fillRect l="-993" t="-3852" b="-833"/>
            </a:stretch>
          </a:blipFill>
        </p:spPr>
      </p:sp>
      <p:sp>
        <p:nvSpPr>
          <p:cNvPr id="9" name="TextBox 9"/>
          <p:cNvSpPr txBox="1"/>
          <p:nvPr/>
        </p:nvSpPr>
        <p:spPr>
          <a:xfrm>
            <a:off x="632120" y="464619"/>
            <a:ext cx="9578679" cy="953403"/>
          </a:xfrm>
          <a:prstGeom prst="rect">
            <a:avLst/>
          </a:prstGeom>
        </p:spPr>
        <p:txBody>
          <a:bodyPr wrap="square" lIns="0" tIns="0" rIns="0" bIns="0" rtlCol="0" anchor="t">
            <a:spAutoFit/>
          </a:bodyPr>
          <a:lstStyle/>
          <a:p>
            <a:pPr algn="ctr">
              <a:lnSpc>
                <a:spcPts val="8119"/>
              </a:lnSpc>
              <a:spcBef>
                <a:spcPct val="0"/>
              </a:spcBef>
            </a:pPr>
            <a:r>
              <a:rPr lang="en-US" sz="5799" b="1" dirty="0">
                <a:solidFill>
                  <a:srgbClr val="000000"/>
                </a:solidFill>
                <a:latin typeface="Times New Roman Bold"/>
                <a:ea typeface="Times New Roman Bold"/>
                <a:cs typeface="Times New Roman Bold"/>
                <a:sym typeface="Times New Roman Bold"/>
              </a:rPr>
              <a:t>Data Understanding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817078" flipH="1">
            <a:off x="7584624" y="-5318198"/>
            <a:ext cx="5404519" cy="10214726"/>
          </a:xfrm>
          <a:custGeom>
            <a:avLst/>
            <a:gdLst/>
            <a:ahLst/>
            <a:cxnLst/>
            <a:rect l="l" t="t" r="r" b="b"/>
            <a:pathLst>
              <a:path w="5404519" h="10214726">
                <a:moveTo>
                  <a:pt x="5404519" y="0"/>
                </a:moveTo>
                <a:lnTo>
                  <a:pt x="0" y="0"/>
                </a:lnTo>
                <a:lnTo>
                  <a:pt x="0" y="10214726"/>
                </a:lnTo>
                <a:lnTo>
                  <a:pt x="5404519" y="10214726"/>
                </a:lnTo>
                <a:lnTo>
                  <a:pt x="5404519"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036025" y="872188"/>
            <a:ext cx="39377" cy="3937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id="5" name="TextBox 5"/>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sp>
        <p:nvSpPr>
          <p:cNvPr id="6" name="Freeform 6"/>
          <p:cNvSpPr/>
          <p:nvPr/>
        </p:nvSpPr>
        <p:spPr>
          <a:xfrm>
            <a:off x="136253" y="1263834"/>
            <a:ext cx="18288000" cy="5738245"/>
          </a:xfrm>
          <a:custGeom>
            <a:avLst/>
            <a:gdLst/>
            <a:ahLst/>
            <a:cxnLst/>
            <a:rect l="l" t="t" r="r" b="b"/>
            <a:pathLst>
              <a:path w="18288000" h="5738245">
                <a:moveTo>
                  <a:pt x="0" y="0"/>
                </a:moveTo>
                <a:lnTo>
                  <a:pt x="18288000" y="0"/>
                </a:lnTo>
                <a:lnTo>
                  <a:pt x="18288000" y="5738245"/>
                </a:lnTo>
                <a:lnTo>
                  <a:pt x="0" y="5738245"/>
                </a:lnTo>
                <a:lnTo>
                  <a:pt x="0" y="0"/>
                </a:lnTo>
                <a:close/>
              </a:path>
            </a:pathLst>
          </a:custGeom>
          <a:blipFill>
            <a:blip r:embed="rId4"/>
            <a:stretch>
              <a:fillRect l="-472" t="-1850" r="-472"/>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TotalTime>
  <Words>1438</Words>
  <Application>Microsoft Office PowerPoint</Application>
  <PresentationFormat>Custom</PresentationFormat>
  <Paragraphs>57</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Radley</vt:lpstr>
      <vt:lpstr>Times New Roman</vt:lpstr>
      <vt:lpstr>Arial</vt:lpstr>
      <vt:lpstr>Calibri</vt:lpstr>
      <vt:lpstr>Google Sans</vt:lpstr>
      <vt:lpstr>Times New Roman Bold</vt:lpstr>
      <vt:lpstr>Office Theme</vt:lpstr>
      <vt:lpstr>PowerPoint Presentation</vt:lpstr>
      <vt:lpstr>PowerPoint Presentation</vt:lpstr>
      <vt:lpstr>PowerPoint Presentation</vt:lpstr>
      <vt:lpstr>PowerPoint Presentation</vt:lpstr>
      <vt:lpstr>PowerPoint Presentation</vt:lpstr>
      <vt:lpstr>About Dataset</vt:lpstr>
      <vt:lpstr>PowerPoint Presentation</vt:lpstr>
      <vt:lpstr>PowerPoint Presentation</vt:lpstr>
      <vt:lpstr>PowerPoint Presentation</vt:lpstr>
      <vt:lpstr>In the above first picture:(page: 9) there is some code regarding columns which show the columns name of the dataset.  In the second picture there are statistical summary of dataset where we can see the value that indicate the different value of each columns  such as count, mean, standard deviation (STD), minimum value (min), first quartile (25%), second quartile (50%) and last quartile (75%), along with maximum value (max). This image contains clinical and demographical data from the data set which have 1,025 patient with 14 features. Some of the key points of the dataset are that the target variable is balanced at 51% cases of heart disease, with average cholesterol levels being high (246 mg/dL) and resting blood pressure being 131.6 mmHg. Outcomes outliers are high cholesterol values (up to 564 mg/dL) and an impossible value for "ca" (4 vessels). The factors established by the data constitute a male majority (70%) and presence of ischemia induced by exercise (mean of ST depression = 1.07). Cleaning such data for outliers, inconsistent encodings, and skewed distributions is a must for sturdy predictive modelling.</vt:lpstr>
      <vt:lpstr>PowerPoint Presentation</vt:lpstr>
      <vt:lpstr>In the given above figure show the correlation between the various features where we can see the value between 1 to -1 range. if there is 1 (one) that mean perfect correlation where other feature also increase too and -1 indicate negative correlation between the feature where other features decrease too. And 0 (zero) indicate there is no correlation between the any feature of dataset. This visualization show help in identifying important relationship among various health indictor, guide further statistical analysis and feature selection for predictive modelling in healthcare analytics. Ultimately, this correlation matrix is important for understanding the complex interdependencies among variable in medical datasets.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 dataset of the above figure, cholesterol found more in female body  than male body due to which let more affect the heart disease on female comprise to male. While analysis we can found that cholesterol is found in female body is more than 400mg/dl, where in male body we just found upto 300mg/dl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Project.ppt</dc:title>
  <cp:lastModifiedBy>Atlantik Chaudhary</cp:lastModifiedBy>
  <cp:revision>5</cp:revision>
  <dcterms:created xsi:type="dcterms:W3CDTF">2006-08-16T00:00:00Z</dcterms:created>
  <dcterms:modified xsi:type="dcterms:W3CDTF">2025-05-25T19:02:38Z</dcterms:modified>
  <dc:identifier>DAGoQD6-RHk</dc:identifier>
</cp:coreProperties>
</file>